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9" r:id="rId3"/>
    <p:sldId id="264" r:id="rId4"/>
    <p:sldId id="283" r:id="rId5"/>
    <p:sldId id="270" r:id="rId6"/>
    <p:sldId id="268" r:id="rId7"/>
    <p:sldId id="273" r:id="rId8"/>
    <p:sldId id="269" r:id="rId9"/>
    <p:sldId id="260" r:id="rId10"/>
    <p:sldId id="267" r:id="rId11"/>
    <p:sldId id="262" r:id="rId12"/>
    <p:sldId id="266" r:id="rId13"/>
    <p:sldId id="261" r:id="rId14"/>
    <p:sldId id="285" r:id="rId15"/>
    <p:sldId id="286" r:id="rId16"/>
    <p:sldId id="271" r:id="rId17"/>
    <p:sldId id="288" r:id="rId18"/>
    <p:sldId id="289" r:id="rId19"/>
    <p:sldId id="290" r:id="rId20"/>
    <p:sldId id="281" r:id="rId21"/>
    <p:sldId id="258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00863D"/>
    <a:srgbClr val="71B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1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4AD55-948D-43BC-BCD4-B4256C9F17DF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72981-2941-4CA3-9DE4-396D68524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1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Targeted Marketing</a:t>
            </a:r>
          </a:p>
          <a:p>
            <a:endParaRPr lang="en-US" dirty="0" smtClean="0"/>
          </a:p>
          <a:p>
            <a:r>
              <a:rPr lang="en-US" dirty="0" smtClean="0"/>
              <a:t>Functional abstraction</a:t>
            </a:r>
          </a:p>
          <a:p>
            <a:endParaRPr lang="en-US" dirty="0" smtClean="0"/>
          </a:p>
          <a:p>
            <a:r>
              <a:rPr lang="en-US" dirty="0" smtClean="0"/>
              <a:t>Rich static typing</a:t>
            </a:r>
          </a:p>
          <a:p>
            <a:endParaRPr lang="en-US" dirty="0"/>
          </a:p>
          <a:p>
            <a:r>
              <a:rPr lang="en-US" dirty="0" smtClean="0"/>
              <a:t>Separation of model and visualization</a:t>
            </a:r>
          </a:p>
          <a:p>
            <a:endParaRPr lang="en-US" dirty="0"/>
          </a:p>
          <a:p>
            <a:r>
              <a:rPr lang="en-US" dirty="0" smtClean="0"/>
              <a:t>Gradual typing</a:t>
            </a:r>
          </a:p>
          <a:p>
            <a:endParaRPr lang="en-US" dirty="0" smtClean="0"/>
          </a:p>
          <a:p>
            <a:r>
              <a:rPr lang="en-US" dirty="0" smtClean="0"/>
              <a:t>Explain why it is hard to generalize this model in MS-Excel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is what we call the spreadsheet core</a:t>
            </a:r>
          </a:p>
          <a:p>
            <a:endParaRPr lang="en-US" dirty="0" smtClean="0"/>
          </a:p>
          <a:p>
            <a:r>
              <a:rPr lang="en-US" dirty="0" smtClean="0"/>
              <a:t>What we have seen so far already generalizes the core</a:t>
            </a:r>
          </a:p>
          <a:p>
            <a:endParaRPr lang="en-US" dirty="0" smtClean="0"/>
          </a:p>
          <a:p>
            <a:r>
              <a:rPr lang="en-US" dirty="0" smtClean="0"/>
              <a:t>Note purely functional side</a:t>
            </a:r>
          </a:p>
          <a:p>
            <a:endParaRPr lang="en-US" dirty="0" smtClean="0"/>
          </a:p>
          <a:p>
            <a:r>
              <a:rPr lang="en-US" dirty="0" smtClean="0"/>
              <a:t>Note where &lt;symbol&gt; appears</a:t>
            </a:r>
          </a:p>
          <a:p>
            <a:endParaRPr lang="en-US" dirty="0" smtClean="0"/>
          </a:p>
          <a:p>
            <a:r>
              <a:rPr lang="en-US" dirty="0"/>
              <a:t>Limitations of the spreadsheet </a:t>
            </a:r>
            <a:r>
              <a:rPr lang="en-US" dirty="0" smtClean="0"/>
              <a:t>core =&gt; next slide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1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=&gt; Limitations </a:t>
            </a:r>
            <a:r>
              <a:rPr lang="en-US" dirty="0"/>
              <a:t>of the spreadsheet </a:t>
            </a:r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Difference between tuples and records</a:t>
            </a:r>
          </a:p>
          <a:p>
            <a:endParaRPr lang="en-US" dirty="0" smtClean="0"/>
          </a:p>
          <a:p>
            <a:r>
              <a:rPr lang="en-US" dirty="0" smtClean="0"/>
              <a:t>No sum types yet, but are part of the plan</a:t>
            </a:r>
          </a:p>
          <a:p>
            <a:endParaRPr lang="en-US" dirty="0" smtClean="0"/>
          </a:p>
          <a:p>
            <a:r>
              <a:rPr lang="en-US" dirty="0" smtClean="0"/>
              <a:t>Operator [] on tuples</a:t>
            </a:r>
          </a:p>
          <a:p>
            <a:endParaRPr lang="en-US" dirty="0"/>
          </a:p>
          <a:p>
            <a:r>
              <a:rPr lang="en-US" dirty="0" smtClean="0"/>
              <a:t>Syntactically we also have :: which is not a type</a:t>
            </a:r>
          </a:p>
          <a:p>
            <a:r>
              <a:rPr lang="en-US" dirty="0" smtClean="0"/>
              <a:t>:&lt;symbol&gt;: instantiates &lt;symbol&gt; with the type</a:t>
            </a:r>
          </a:p>
          <a:p>
            <a:endParaRPr lang="en-US" dirty="0"/>
          </a:p>
          <a:p>
            <a:r>
              <a:rPr lang="en-US" dirty="0" smtClean="0"/>
              <a:t>Structural</a:t>
            </a:r>
            <a:r>
              <a:rPr lang="en-US" dirty="0"/>
              <a:t> </a:t>
            </a:r>
            <a:r>
              <a:rPr lang="en-US" dirty="0" smtClean="0"/>
              <a:t>(type alias) or Nominal (new type definition)</a:t>
            </a:r>
          </a:p>
          <a:p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= lazy </a:t>
            </a:r>
            <a:r>
              <a:rPr lang="en-US" dirty="0" err="1" smtClean="0"/>
              <a:t>var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6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Function definitions:</a:t>
            </a:r>
          </a:p>
          <a:p>
            <a:endParaRPr lang="en-US" dirty="0" smtClean="0"/>
          </a:p>
          <a:p>
            <a:r>
              <a:rPr lang="en-US" dirty="0" smtClean="0"/>
              <a:t>- Type inference not as strong as </a:t>
            </a:r>
            <a:r>
              <a:rPr lang="en-US" dirty="0" err="1" smtClean="0"/>
              <a:t>Hindley</a:t>
            </a:r>
            <a:r>
              <a:rPr lang="en-US" dirty="0"/>
              <a:t>-</a:t>
            </a:r>
            <a:r>
              <a:rPr lang="en-US" dirty="0" smtClean="0"/>
              <a:t>Milner (but hopefully …)</a:t>
            </a:r>
          </a:p>
          <a:p>
            <a:r>
              <a:rPr lang="en-US" dirty="0" smtClean="0"/>
              <a:t>- However, explicit annotations help people understand the function contract!</a:t>
            </a:r>
          </a:p>
          <a:p>
            <a:r>
              <a:rPr lang="en-US" dirty="0" smtClean="0"/>
              <a:t>- When T is omitted, it is assumed to be </a:t>
            </a:r>
            <a:r>
              <a:rPr lang="en-US" dirty="0" err="1" smtClean="0"/>
              <a:t>var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Difference between E:E and E..E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Besides not having loops we don’t have </a:t>
            </a:r>
            <a:r>
              <a:rPr lang="en-US" i="1" dirty="0" smtClean="0"/>
              <a:t>if</a:t>
            </a:r>
            <a:r>
              <a:rPr lang="en-US" dirty="0" smtClean="0"/>
              <a:t> actions either.</a:t>
            </a:r>
          </a:p>
          <a:p>
            <a:r>
              <a:rPr lang="en-US" dirty="0" smtClean="0"/>
              <a:t>That’s only because we are delaying those imperative constructs for last</a:t>
            </a:r>
          </a:p>
          <a:p>
            <a:endParaRPr lang="en-US" dirty="0" smtClean="0"/>
          </a:p>
          <a:p>
            <a:r>
              <a:rPr lang="en-US" dirty="0" smtClean="0"/>
              <a:t>But we have other things to worry about</a:t>
            </a:r>
          </a:p>
          <a:p>
            <a:r>
              <a:rPr lang="en-US" dirty="0" smtClean="0"/>
              <a:t>Syntactically, array insert/delete are “functions” calls</a:t>
            </a:r>
          </a:p>
          <a:p>
            <a:r>
              <a:rPr lang="en-US" dirty="0" smtClean="0"/>
              <a:t>But they have side effects</a:t>
            </a:r>
          </a:p>
          <a:p>
            <a:endParaRPr lang="en-US" dirty="0" smtClean="0"/>
          </a:p>
          <a:p>
            <a:r>
              <a:rPr lang="en-US" dirty="0"/>
              <a:t>Moreover, making functions “pure” or “quasi-pure” (random generators) and easily distinguishable from actions seems in principle desirable, but we want to create procedural abstractions for actions </a:t>
            </a:r>
            <a:r>
              <a:rPr lang="en-US" dirty="0" smtClean="0"/>
              <a:t>too. We could: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Differentiate </a:t>
            </a:r>
            <a:r>
              <a:rPr lang="en-US" dirty="0"/>
              <a:t>array insert/delete</a:t>
            </a:r>
            <a:r>
              <a:rPr lang="en-US" dirty="0" smtClean="0"/>
              <a:t> adding new syntactic forms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Add an “impure” modifier for procedure definitions (what about the call though)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Accept that functions can have side-effects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e,g</a:t>
            </a:r>
            <a:r>
              <a:rPr lang="en-US" dirty="0" smtClean="0"/>
              <a:t>., syntax like:</a:t>
            </a:r>
          </a:p>
          <a:p>
            <a:r>
              <a:rPr lang="en-US" dirty="0" smtClean="0"/>
              <a:t>	f(x) for functions</a:t>
            </a:r>
          </a:p>
          <a:p>
            <a:r>
              <a:rPr lang="en-US" dirty="0"/>
              <a:t>	</a:t>
            </a:r>
            <a:r>
              <a:rPr lang="en-US" dirty="0" smtClean="0"/>
              <a:t> call f(x) for procedures</a:t>
            </a:r>
          </a:p>
          <a:p>
            <a:endParaRPr lang="en-US" dirty="0"/>
          </a:p>
          <a:p>
            <a:r>
              <a:rPr lang="en-US" dirty="0" smtClean="0"/>
              <a:t>Separate expressions and actions may be a pipe dream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Worksheets “disappear” &lt;= array[,] =&gt; lazy </a:t>
            </a:r>
            <a:r>
              <a:rPr lang="en-US" dirty="0" err="1" smtClean="0"/>
              <a:t>var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A1 magic</a:t>
            </a:r>
          </a:p>
          <a:p>
            <a:endParaRPr lang="en-US" dirty="0"/>
          </a:p>
          <a:p>
            <a:r>
              <a:rPr lang="en-US" dirty="0" smtClean="0"/>
              <a:t>Spreadsheets “disappear”</a:t>
            </a:r>
          </a:p>
          <a:p>
            <a:endParaRPr lang="en-US" dirty="0"/>
          </a:p>
          <a:p>
            <a:r>
              <a:rPr lang="en-US" dirty="0" smtClean="0"/>
              <a:t>	As a tool: IDE for Lilly</a:t>
            </a:r>
          </a:p>
          <a:p>
            <a:r>
              <a:rPr lang="en-US" dirty="0"/>
              <a:t>	</a:t>
            </a:r>
            <a:r>
              <a:rPr lang="en-US" dirty="0" smtClean="0"/>
              <a:t>As an instance (workbook): Lilly model</a:t>
            </a:r>
          </a:p>
          <a:p>
            <a:endParaRPr lang="en-US" dirty="0"/>
          </a:p>
          <a:p>
            <a:r>
              <a:rPr lang="en-US" dirty="0" smtClean="0"/>
              <a:t>Databases should “disappear” too</a:t>
            </a:r>
          </a:p>
          <a:p>
            <a:endParaRPr lang="en-US" dirty="0"/>
          </a:p>
          <a:p>
            <a:r>
              <a:rPr lang="en-US" dirty="0" smtClean="0"/>
              <a:t>	Atomicity</a:t>
            </a:r>
          </a:p>
          <a:p>
            <a:r>
              <a:rPr lang="en-US" dirty="0"/>
              <a:t>	</a:t>
            </a:r>
            <a:r>
              <a:rPr lang="en-US" dirty="0" smtClean="0"/>
              <a:t>Consistency</a:t>
            </a:r>
          </a:p>
          <a:p>
            <a:r>
              <a:rPr lang="en-US" dirty="0"/>
              <a:t>	</a:t>
            </a:r>
            <a:r>
              <a:rPr lang="en-US" dirty="0" smtClean="0"/>
              <a:t>Isolation</a:t>
            </a:r>
          </a:p>
          <a:p>
            <a:r>
              <a:rPr lang="en-US" dirty="0"/>
              <a:t>	</a:t>
            </a:r>
            <a:r>
              <a:rPr lang="en-US" dirty="0" smtClean="0"/>
              <a:t>Durability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2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 … if time allows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i="1" dirty="0" smtClean="0"/>
              <a:t>could</a:t>
            </a:r>
            <a:r>
              <a:rPr lang="en-US" dirty="0" smtClean="0"/>
              <a:t> avoid implementing </a:t>
            </a:r>
            <a:r>
              <a:rPr lang="en-US" i="1" dirty="0" smtClean="0"/>
              <a:t>if</a:t>
            </a:r>
            <a:r>
              <a:rPr lang="en-US" dirty="0" smtClean="0"/>
              <a:t> as a special form, but doing so would force users to quote</a:t>
            </a:r>
            <a:r>
              <a:rPr lang="el-GR" dirty="0"/>
              <a:t> </a:t>
            </a:r>
            <a:r>
              <a:rPr lang="el-GR" dirty="0" smtClean="0"/>
              <a:t>β</a:t>
            </a:r>
            <a:r>
              <a:rPr lang="en-US" dirty="0" smtClean="0"/>
              <a:t> and </a:t>
            </a:r>
            <a:r>
              <a:rPr lang="el-GR" dirty="0" smtClean="0"/>
              <a:t>γ</a:t>
            </a:r>
            <a:r>
              <a:rPr lang="en-US" dirty="0" smtClean="0"/>
              <a:t>, which is clearly a non-starter: not consistent with the core’s IF function, would make spreadsheet practitioners’ heads spin, and … looks ugly too!</a:t>
            </a:r>
          </a:p>
          <a:p>
            <a:endParaRPr lang="en-US" dirty="0"/>
          </a:p>
          <a:p>
            <a:r>
              <a:rPr lang="en-US" dirty="0" smtClean="0"/>
              <a:t>Function formula should have been mentioned in the Worksheet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8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  <a:p>
            <a:endParaRPr lang="en-US" dirty="0" smtClean="0"/>
          </a:p>
          <a:p>
            <a:r>
              <a:rPr lang="en-US" dirty="0" smtClean="0"/>
              <a:t>VM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sum types (with pattern matching)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parametric polymorphism</a:t>
            </a:r>
          </a:p>
          <a:p>
            <a:endParaRPr lang="en-US" dirty="0" smtClean="0"/>
          </a:p>
          <a:p>
            <a:r>
              <a:rPr lang="en-US" dirty="0" smtClean="0"/>
              <a:t>IDE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Better space utilization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Function editor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smtClean="0"/>
              <a:t>Experiment with students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More experiments with practitioners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More experiments with software engineers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Closing remarks</a:t>
            </a:r>
          </a:p>
          <a:p>
            <a:endParaRPr lang="en-US" dirty="0" smtClean="0"/>
          </a:p>
          <a:p>
            <a:r>
              <a:rPr lang="en-US" dirty="0" smtClean="0"/>
              <a:t>- Unification vs Specialization</a:t>
            </a:r>
          </a:p>
          <a:p>
            <a:endParaRPr lang="en-US" dirty="0" smtClean="0"/>
          </a:p>
          <a:p>
            <a:r>
              <a:rPr lang="en-US" dirty="0"/>
              <a:t>Evan </a:t>
            </a:r>
            <a:r>
              <a:rPr lang="en-US" dirty="0" err="1"/>
              <a:t>Czaplicki</a:t>
            </a:r>
            <a:r>
              <a:rPr lang="en-US" dirty="0"/>
              <a:t>: "let's be mainstream</a:t>
            </a:r>
            <a:r>
              <a:rPr lang="en-US" dirty="0" smtClean="0"/>
              <a:t>!“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7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could we start teaching </a:t>
            </a:r>
            <a:r>
              <a:rPr lang="en-US" dirty="0" smtClean="0"/>
              <a:t>someone in elementary school?</a:t>
            </a:r>
          </a:p>
          <a:p>
            <a:r>
              <a:rPr lang="en-US" dirty="0" smtClean="0"/>
              <a:t>Define these variables using dialogs: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x :- 7;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y :- 8;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z :- x + y;</a:t>
            </a:r>
          </a:p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 err="1" smtClean="0"/>
              <a:t>Cvalue</a:t>
            </a:r>
            <a:r>
              <a:rPr lang="en-US" dirty="0" smtClean="0"/>
              <a:t> and </a:t>
            </a:r>
            <a:r>
              <a:rPr lang="en-US" dirty="0" err="1" smtClean="0"/>
              <a:t>Rvalue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Reactive Computing: Mutable Input -&gt; Functional Output</a:t>
            </a:r>
          </a:p>
          <a:p>
            <a:endParaRPr lang="en-US" i="1" dirty="0" smtClean="0"/>
          </a:p>
          <a:p>
            <a:r>
              <a:rPr lang="en-US" dirty="0" smtClean="0"/>
              <a:t>	x :- 6 * 7;</a:t>
            </a:r>
          </a:p>
          <a:p>
            <a:r>
              <a:rPr lang="en-US" dirty="0" smtClean="0"/>
              <a:t>	x :- 7 + u();</a:t>
            </a:r>
          </a:p>
          <a:p>
            <a:endParaRPr lang="en-US" dirty="0" smtClean="0"/>
          </a:p>
          <a:p>
            <a:r>
              <a:rPr lang="en-US" dirty="0" smtClean="0"/>
              <a:t>	x :- u();</a:t>
            </a:r>
          </a:p>
          <a:p>
            <a:r>
              <a:rPr lang="en-US" dirty="0" smtClean="0"/>
              <a:t>	y :- u();</a:t>
            </a:r>
          </a:p>
          <a:p>
            <a:r>
              <a:rPr lang="en-US" dirty="0" smtClean="0"/>
              <a:t>	z :- u();</a:t>
            </a:r>
          </a:p>
          <a:p>
            <a:endParaRPr lang="en-US" dirty="0" smtClean="0"/>
          </a:p>
          <a:p>
            <a:r>
              <a:rPr lang="en-US" dirty="0" smtClean="0"/>
              <a:t>	MC on x</a:t>
            </a:r>
          </a:p>
          <a:p>
            <a:r>
              <a:rPr lang="en-US" dirty="0" smtClean="0"/>
              <a:t>	MC on x + y</a:t>
            </a:r>
          </a:p>
          <a:p>
            <a:r>
              <a:rPr lang="en-US" dirty="0" smtClean="0"/>
              <a:t>	MC on (x + y + z) / 3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7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Boxes (continued)</a:t>
            </a:r>
          </a:p>
          <a:p>
            <a:endParaRPr lang="en-US" dirty="0"/>
          </a:p>
          <a:p>
            <a:r>
              <a:rPr lang="en-US" dirty="0" smtClean="0"/>
              <a:t>Load arrays:</a:t>
            </a:r>
          </a:p>
          <a:p>
            <a:endParaRPr lang="en-US" dirty="0" smtClean="0"/>
          </a:p>
          <a:p>
            <a:r>
              <a:rPr lang="en-US" dirty="0" smtClean="0"/>
              <a:t>DD: array</a:t>
            </a:r>
            <a:r>
              <a:rPr lang="en-US" dirty="0"/>
              <a:t>[] =&gt; </a:t>
            </a:r>
            <a:r>
              <a:rPr lang="en-US" dirty="0" err="1" smtClean="0"/>
              <a:t>var</a:t>
            </a:r>
            <a:r>
              <a:rPr lang="en-US" dirty="0" smtClean="0"/>
              <a:t> a1 :- [</a:t>
            </a:r>
            <a:r>
              <a:rPr lang="en-US" dirty="0"/>
              <a:t>u(), u(), u(), u(), u(), u</a:t>
            </a:r>
            <a:r>
              <a:rPr lang="en-US" dirty="0" smtClean="0"/>
              <a:t>()];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Demonstrate insert, </a:t>
            </a:r>
            <a:r>
              <a:rPr lang="en-US" dirty="0" smtClean="0"/>
              <a:t>delete</a:t>
            </a:r>
          </a:p>
          <a:p>
            <a:endParaRPr lang="en-US" dirty="0"/>
          </a:p>
          <a:p>
            <a:r>
              <a:rPr lang="en-US" dirty="0" smtClean="0"/>
              <a:t>DD</a:t>
            </a:r>
            <a:r>
              <a:rPr lang="en-US" dirty="0"/>
              <a:t>: </a:t>
            </a:r>
            <a:r>
              <a:rPr lang="en-US" dirty="0" err="1"/>
              <a:t>var</a:t>
            </a:r>
            <a:r>
              <a:rPr lang="en-US" dirty="0"/>
              <a:t> a2 := ‘[u(), u(), u(), u(), u(), u()]’;</a:t>
            </a:r>
          </a:p>
          <a:p>
            <a:endParaRPr lang="en-US" dirty="0" smtClean="0"/>
          </a:p>
          <a:p>
            <a:r>
              <a:rPr lang="en-US" dirty="0" smtClean="0"/>
              <a:t>Demonstrate (on a1 and a2):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	[] </a:t>
            </a:r>
            <a:r>
              <a:rPr lang="en-US" dirty="0" smtClean="0"/>
              <a:t>operator</a:t>
            </a:r>
          </a:p>
          <a:p>
            <a:r>
              <a:rPr lang="en-US" dirty="0"/>
              <a:t>	</a:t>
            </a:r>
            <a:r>
              <a:rPr lang="en-US" dirty="0" smtClean="0"/>
              <a:t>[..] operator</a:t>
            </a:r>
          </a:p>
          <a:p>
            <a:endParaRPr lang="en-US" dirty="0" smtClean="0"/>
          </a:p>
          <a:p>
            <a:r>
              <a:rPr lang="en-US" dirty="0"/>
              <a:t>MC on longer arrays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3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endParaRPr lang="en-US" dirty="0"/>
          </a:p>
          <a:p>
            <a:r>
              <a:rPr lang="en-US" dirty="0" smtClean="0"/>
              <a:t>Copy and paste values</a:t>
            </a:r>
          </a:p>
          <a:p>
            <a:endParaRPr lang="en-US" dirty="0" smtClean="0"/>
          </a:p>
          <a:p>
            <a:r>
              <a:rPr lang="en-US" dirty="0"/>
              <a:t>Copy and paste </a:t>
            </a:r>
            <a:r>
              <a:rPr lang="en-US" dirty="0" smtClean="0"/>
              <a:t>formulae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endParaRPr lang="en-US" dirty="0" smtClean="0"/>
          </a:p>
          <a:p>
            <a:r>
              <a:rPr lang="en-US" dirty="0" smtClean="0"/>
              <a:t>Model – View separation</a:t>
            </a:r>
          </a:p>
          <a:p>
            <a:endParaRPr lang="en-US" dirty="0"/>
          </a:p>
          <a:p>
            <a:r>
              <a:rPr lang="en-US" dirty="0" smtClean="0"/>
              <a:t>Calling user defined functions</a:t>
            </a:r>
          </a:p>
          <a:p>
            <a:endParaRPr lang="en-US" dirty="0"/>
          </a:p>
          <a:p>
            <a:r>
              <a:rPr lang="en-US" dirty="0"/>
              <a:t>MC sum(</a:t>
            </a:r>
            <a:r>
              <a:rPr lang="en-US" dirty="0" err="1"/>
              <a:t>fmap</a:t>
            </a:r>
            <a:r>
              <a:rPr lang="en-US" dirty="0"/>
              <a:t>(sum(res)))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2D Arrays</a:t>
            </a:r>
          </a:p>
          <a:p>
            <a:endParaRPr lang="en-US" dirty="0" smtClean="0"/>
          </a:p>
          <a:p>
            <a:r>
              <a:rPr lang="en-US" dirty="0" smtClean="0"/>
              <a:t>DD: Array[6,6] =&gt; lazy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wx</a:t>
            </a:r>
            <a:r>
              <a:rPr lang="en-US" dirty="0" smtClean="0"/>
              <a:t>;</a:t>
            </a:r>
          </a:p>
          <a:p>
            <a:r>
              <a:rPr lang="en-US" dirty="0"/>
              <a:t>DD: </a:t>
            </a:r>
            <a:r>
              <a:rPr lang="en-US" dirty="0" smtClean="0"/>
              <a:t>Array[6,6</a:t>
            </a:r>
            <a:r>
              <a:rPr lang="en-US" dirty="0"/>
              <a:t>] =&gt; lazy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 smtClean="0"/>
              <a:t>wy</a:t>
            </a:r>
            <a:r>
              <a:rPr lang="en-US" dirty="0" smtClean="0"/>
              <a:t>;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	[] operator</a:t>
            </a:r>
          </a:p>
          <a:p>
            <a:r>
              <a:rPr lang="en-US" dirty="0"/>
              <a:t>	[..] operator</a:t>
            </a:r>
          </a:p>
          <a:p>
            <a:endParaRPr lang="en-US" dirty="0" smtClean="0"/>
          </a:p>
          <a:p>
            <a:r>
              <a:rPr lang="en-US" dirty="0" smtClean="0"/>
              <a:t>Worksheets: 2D arrays of lazy </a:t>
            </a:r>
            <a:r>
              <a:rPr lang="en-US" dirty="0" err="1" smtClean="0"/>
              <a:t>var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A1 notation</a:t>
            </a:r>
          </a:p>
          <a:p>
            <a:endParaRPr lang="en-US" dirty="0"/>
          </a:p>
          <a:p>
            <a:r>
              <a:rPr lang="en-US" dirty="0"/>
              <a:t>Insert row / col =&gt;  A1 </a:t>
            </a:r>
            <a:r>
              <a:rPr lang="en-US" dirty="0" smtClean="0"/>
              <a:t>adjustments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order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and show differences</a:t>
            </a:r>
          </a:p>
          <a:p>
            <a:endParaRPr lang="en-US" dirty="0"/>
          </a:p>
          <a:p>
            <a:r>
              <a:rPr lang="en-US" dirty="0" smtClean="0"/>
              <a:t>Explain compute 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Execute v := v; multiple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72981-2941-4CA3-9DE4-396D68524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710FCC-86EE-4302-B847-0A9E929406F5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B95033-9308-4CE5-80C9-8459E6889A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Functional Programming for End-Users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56001"/>
            <a:ext cx="8229600" cy="147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towards a wide-spectrum computing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 smtClean="0"/>
              <a:t>Enzo Alda and Javier Lopez – Lakebolt </a:t>
            </a:r>
            <a:r>
              <a:rPr lang="en-US" dirty="0" smtClean="0"/>
              <a:t>Research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Please send email to enzo@lakebolt.com to join the ZenSheet Beta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Putting it all together</a:t>
            </a:r>
            <a:br>
              <a:rPr lang="en-US" dirty="0" smtClean="0"/>
            </a:br>
            <a:r>
              <a:rPr lang="en-US" sz="2700" dirty="0" smtClean="0"/>
              <a:t>Targeted Marketing Simulation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3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Spreadsheet Core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524000"/>
            <a:ext cx="78486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Expressions:</a:t>
            </a:r>
          </a:p>
          <a:p>
            <a:endParaRPr lang="en-US" dirty="0" smtClean="0"/>
          </a:p>
          <a:p>
            <a:r>
              <a:rPr lang="en-US" dirty="0" smtClean="0"/>
              <a:t>XLS.1</a:t>
            </a:r>
            <a:r>
              <a:rPr lang="en-US" dirty="0"/>
              <a:t>) E → ? | &lt;error&gt; | true | false | &lt;number&gt; | &lt;string&gt;</a:t>
            </a:r>
          </a:p>
          <a:p>
            <a:r>
              <a:rPr lang="en-US" dirty="0"/>
              <a:t>XLS.2) E → &lt;symbol&gt;(E, ..., E)</a:t>
            </a:r>
          </a:p>
          <a:p>
            <a:r>
              <a:rPr lang="en-US" dirty="0"/>
              <a:t>XLS.3) E → &lt;A1&gt; | &lt;symbol&gt; ! &lt;A1&gt;</a:t>
            </a:r>
          </a:p>
          <a:p>
            <a:r>
              <a:rPr lang="en-US" dirty="0"/>
              <a:t>XLS.4) E → &lt;A1&gt;:&lt;A1&gt; | &lt;symbol&gt; ! &lt;A1&gt;:&lt;A1&gt;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3962400"/>
            <a:ext cx="7848600" cy="2514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Actions:</a:t>
            </a:r>
          </a:p>
          <a:p>
            <a:endParaRPr lang="en-US" dirty="0" smtClean="0"/>
          </a:p>
          <a:p>
            <a:r>
              <a:rPr lang="x-none" smtClean="0"/>
              <a:t>XLS.5</a:t>
            </a:r>
            <a:r>
              <a:rPr lang="x-none"/>
              <a:t>) A </a:t>
            </a:r>
            <a:r>
              <a:rPr lang="en-US" dirty="0"/>
              <a:t>→</a:t>
            </a:r>
            <a:r>
              <a:rPr lang="x-none"/>
              <a:t> create &lt;symbol&gt;; | remove &lt;symbol&gt;;</a:t>
            </a:r>
            <a:endParaRPr lang="en-US" dirty="0"/>
          </a:p>
          <a:p>
            <a:r>
              <a:rPr lang="x-none"/>
              <a:t>XLS.6) A </a:t>
            </a:r>
            <a:r>
              <a:rPr lang="en-US" dirty="0"/>
              <a:t>→ </a:t>
            </a:r>
            <a:r>
              <a:rPr lang="x-none" smtClean="0"/>
              <a:t>&lt;</a:t>
            </a:r>
            <a:r>
              <a:rPr lang="x-none"/>
              <a:t>symbol&gt; ! &lt;A1&gt; := 'E';</a:t>
            </a:r>
            <a:endParaRPr lang="en-US" dirty="0"/>
          </a:p>
          <a:p>
            <a:r>
              <a:rPr lang="x-none"/>
              <a:t>XLS.7) A </a:t>
            </a:r>
            <a:r>
              <a:rPr lang="en-US" dirty="0"/>
              <a:t>→ </a:t>
            </a:r>
            <a:r>
              <a:rPr lang="x-none" smtClean="0"/>
              <a:t>&lt;</a:t>
            </a:r>
            <a:r>
              <a:rPr lang="x-none"/>
              <a:t>symbol&gt; ! &lt;A1&gt;:&lt;A1&gt; := values(&lt;</a:t>
            </a:r>
            <a:r>
              <a:rPr lang="en-US" dirty="0"/>
              <a:t>range</a:t>
            </a:r>
            <a:r>
              <a:rPr lang="x-none"/>
              <a:t>&gt;);</a:t>
            </a:r>
            <a:endParaRPr lang="en-US" dirty="0"/>
          </a:p>
          <a:p>
            <a:r>
              <a:rPr lang="x-none"/>
              <a:t>XLS.8) A </a:t>
            </a:r>
            <a:r>
              <a:rPr lang="en-US" dirty="0"/>
              <a:t>→ </a:t>
            </a:r>
            <a:r>
              <a:rPr lang="x-none"/>
              <a:t>&lt;symbol&gt; ! &lt;A1&gt;:&lt;A1&gt; </a:t>
            </a:r>
            <a:r>
              <a:rPr lang="x-none" smtClean="0"/>
              <a:t>:= </a:t>
            </a:r>
            <a:r>
              <a:rPr lang="x-none"/>
              <a:t>formulae(&lt;</a:t>
            </a:r>
            <a:r>
              <a:rPr lang="en-US" dirty="0"/>
              <a:t>range</a:t>
            </a:r>
            <a:r>
              <a:rPr lang="x-none" smtClean="0"/>
              <a:t>&gt;);</a:t>
            </a:r>
            <a:endParaRPr lang="en-US" dirty="0"/>
          </a:p>
          <a:p>
            <a:r>
              <a:rPr lang="x-none" smtClean="0"/>
              <a:t>XLS.9</a:t>
            </a:r>
            <a:r>
              <a:rPr lang="x-none"/>
              <a:t>) A </a:t>
            </a:r>
            <a:r>
              <a:rPr lang="en-US" dirty="0"/>
              <a:t>→ </a:t>
            </a:r>
            <a:r>
              <a:rPr lang="x-none" smtClean="0"/>
              <a:t>insert</a:t>
            </a:r>
            <a:r>
              <a:rPr lang="x-none"/>
              <a:t>(&lt;symbol&gt;, dim, start, n); | delete(&lt;symbol&gt;, dim, start, n</a:t>
            </a:r>
            <a:r>
              <a:rPr lang="x-none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Lack of functional abstraction</a:t>
            </a:r>
          </a:p>
          <a:p>
            <a:pPr lvl="1"/>
            <a:r>
              <a:rPr lang="en-US" dirty="0" smtClean="0"/>
              <a:t>Considerable research work done on this</a:t>
            </a:r>
          </a:p>
          <a:p>
            <a:endParaRPr lang="en-US" dirty="0"/>
          </a:p>
          <a:p>
            <a:r>
              <a:rPr lang="en-US" dirty="0" smtClean="0"/>
              <a:t>Poor type system</a:t>
            </a:r>
          </a:p>
          <a:p>
            <a:pPr lvl="1"/>
            <a:r>
              <a:rPr lang="en-US" dirty="0" err="1" smtClean="0"/>
              <a:t>Unitype</a:t>
            </a:r>
            <a:r>
              <a:rPr lang="en-US" dirty="0" smtClean="0"/>
              <a:t> type system</a:t>
            </a:r>
          </a:p>
          <a:p>
            <a:pPr lvl="1"/>
            <a:r>
              <a:rPr lang="en-US" dirty="0" smtClean="0"/>
              <a:t>Only one data structuring mechanism (finally being fixed)</a:t>
            </a:r>
            <a:endParaRPr lang="en-US" dirty="0"/>
          </a:p>
          <a:p>
            <a:pPr lvl="1"/>
            <a:r>
              <a:rPr lang="en-US" b="1" dirty="0" smtClean="0"/>
              <a:t>A1 notation should be considered harmful</a:t>
            </a:r>
          </a:p>
          <a:p>
            <a:pPr lvl="1"/>
            <a:endParaRPr lang="en-US" dirty="0"/>
          </a:p>
          <a:p>
            <a:r>
              <a:rPr lang="en-US" dirty="0" smtClean="0"/>
              <a:t>Entanglement of model and visualization</a:t>
            </a:r>
          </a:p>
          <a:p>
            <a:pPr lvl="1"/>
            <a:r>
              <a:rPr lang="en-US" dirty="0" smtClean="0"/>
              <a:t>First recognized in the industry (Javelin)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Traditional Spreadsheets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78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ZT.1</a:t>
            </a:r>
            <a:r>
              <a:rPr lang="en-US" dirty="0"/>
              <a:t>) T → null | error | bool | number | string</a:t>
            </a:r>
          </a:p>
          <a:p>
            <a:r>
              <a:rPr lang="en-US" dirty="0"/>
              <a:t>ZT.2) T → fun(T, …, T) =&gt; T</a:t>
            </a:r>
          </a:p>
          <a:p>
            <a:r>
              <a:rPr lang="en-US" dirty="0"/>
              <a:t>ZT.3) T → </a:t>
            </a:r>
            <a:r>
              <a:rPr lang="en-US" dirty="0" err="1" smtClean="0"/>
              <a:t>struct</a:t>
            </a:r>
            <a:r>
              <a:rPr lang="en-US" dirty="0" smtClean="0"/>
              <a:t> { 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&lt;symbol&gt;</a:t>
            </a:r>
            <a:r>
              <a:rPr lang="en-US" dirty="0" smtClean="0"/>
              <a:t>, </a:t>
            </a:r>
            <a:r>
              <a:rPr lang="en-US" dirty="0"/>
              <a:t>…, </a:t>
            </a:r>
            <a:r>
              <a:rPr lang="en-US" dirty="0" smtClean="0"/>
              <a:t>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&lt;symbol&gt;</a:t>
            </a:r>
            <a:r>
              <a:rPr lang="en-US" dirty="0" smtClean="0"/>
              <a:t> }</a:t>
            </a:r>
            <a:endParaRPr lang="en-US" dirty="0"/>
          </a:p>
          <a:p>
            <a:r>
              <a:rPr lang="en-US" dirty="0"/>
              <a:t>ZT.4) T → array[, …,] =&gt; T</a:t>
            </a:r>
          </a:p>
          <a:p>
            <a:r>
              <a:rPr lang="en-US" dirty="0"/>
              <a:t>ZT.5) T → lazy T</a:t>
            </a:r>
          </a:p>
          <a:p>
            <a:r>
              <a:rPr lang="en-US" dirty="0"/>
              <a:t>ZT.6) T → </a:t>
            </a:r>
            <a:r>
              <a:rPr lang="en-US" dirty="0" err="1" smtClean="0"/>
              <a:t>var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Lilly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9104"/>
            <a:ext cx="7408333" cy="4136496"/>
          </a:xfrm>
        </p:spPr>
        <p:txBody>
          <a:bodyPr>
            <a:noAutofit/>
          </a:bodyPr>
          <a:lstStyle/>
          <a:p>
            <a:r>
              <a:rPr lang="en-US" sz="2000" dirty="0" smtClean="0"/>
              <a:t>XLS.1</a:t>
            </a:r>
            <a:r>
              <a:rPr lang="en-US" sz="2000" dirty="0"/>
              <a:t>) E → ? | &lt;error&gt; | true | false | &lt;number&gt; | &lt;string&gt;</a:t>
            </a:r>
          </a:p>
          <a:p>
            <a:r>
              <a:rPr lang="en-US" sz="2000" dirty="0"/>
              <a:t>XLS.3) E → &lt; </a:t>
            </a:r>
            <a:r>
              <a:rPr lang="en-US" sz="2000" dirty="0" smtClean="0"/>
              <a:t>A1 &gt; </a:t>
            </a:r>
            <a:r>
              <a:rPr lang="en-US" sz="2000" dirty="0"/>
              <a:t>| &lt;symbol&gt; ! &lt; A1 </a:t>
            </a:r>
            <a:r>
              <a:rPr lang="en-US" sz="2000" dirty="0" smtClean="0"/>
              <a:t>&gt;</a:t>
            </a:r>
            <a:endParaRPr lang="en-US" sz="2000" dirty="0"/>
          </a:p>
          <a:p>
            <a:r>
              <a:rPr lang="en-US" sz="2000" dirty="0"/>
              <a:t>ZE.1) E → &lt;symbol&gt;</a:t>
            </a:r>
          </a:p>
          <a:p>
            <a:r>
              <a:rPr lang="en-US" sz="2000" dirty="0"/>
              <a:t>ZE.2) E → </a:t>
            </a:r>
            <a:r>
              <a:rPr lang="en-US" sz="2000" dirty="0" err="1" smtClean="0"/>
              <a:t>fn</a:t>
            </a:r>
            <a:r>
              <a:rPr lang="en-US" sz="2000" dirty="0" smtClean="0"/>
              <a:t>(T </a:t>
            </a:r>
            <a:r>
              <a:rPr lang="en-US" sz="2000" dirty="0"/>
              <a:t>&lt;symbol&gt;, …, T &lt;symbol&gt;) </a:t>
            </a:r>
            <a:r>
              <a:rPr lang="en-US" sz="2000" dirty="0" smtClean="0"/>
              <a:t>=&gt; T -&gt; </a:t>
            </a:r>
            <a:r>
              <a:rPr lang="en-US" sz="2000" dirty="0"/>
              <a:t>E</a:t>
            </a:r>
          </a:p>
          <a:p>
            <a:r>
              <a:rPr lang="en-US" sz="2000" dirty="0"/>
              <a:t>ZE.3) E → E(E, …, E)</a:t>
            </a:r>
          </a:p>
          <a:p>
            <a:r>
              <a:rPr lang="en-US" sz="2000" dirty="0"/>
              <a:t>ZE.4) E → (E, …, E)</a:t>
            </a:r>
          </a:p>
          <a:p>
            <a:r>
              <a:rPr lang="en-US" sz="2000" dirty="0"/>
              <a:t>ZE.5) E → [E, …, E]</a:t>
            </a:r>
          </a:p>
          <a:p>
            <a:r>
              <a:rPr lang="en-US" sz="2000" dirty="0"/>
              <a:t>ZE.6) E → E[E, …, E]</a:t>
            </a:r>
          </a:p>
          <a:p>
            <a:r>
              <a:rPr lang="en-US" sz="2000" dirty="0"/>
              <a:t>ZE.7) E → E : E</a:t>
            </a:r>
          </a:p>
          <a:p>
            <a:r>
              <a:rPr lang="en-US" sz="2000" dirty="0"/>
              <a:t>ZE.8) E → E .. E</a:t>
            </a:r>
          </a:p>
          <a:p>
            <a:r>
              <a:rPr lang="en-US" sz="2000" dirty="0"/>
              <a:t>ZE.9) E → ‘E’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Lilly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5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ZA.1) A → T &lt;symbol&gt; := E;</a:t>
            </a:r>
          </a:p>
          <a:p>
            <a:r>
              <a:rPr lang="en-US" dirty="0"/>
              <a:t>ZA.2) A → E := E;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------------------------------------------------------------------------------------------------------</a:t>
            </a:r>
          </a:p>
          <a:p>
            <a:r>
              <a:rPr lang="en-US" dirty="0" smtClean="0"/>
              <a:t>What? No loops?</a:t>
            </a:r>
          </a:p>
          <a:p>
            <a:endParaRPr lang="en-US" dirty="0" smtClean="0"/>
          </a:p>
          <a:p>
            <a:r>
              <a:rPr lang="en-US" dirty="0" smtClean="0"/>
              <a:t>What happened to this?</a:t>
            </a:r>
          </a:p>
          <a:p>
            <a:pPr lvl="1"/>
            <a:r>
              <a:rPr lang="en-US" sz="1900" dirty="0" smtClean="0"/>
              <a:t>XLS.9</a:t>
            </a:r>
            <a:r>
              <a:rPr lang="en-US" sz="1900" dirty="0"/>
              <a:t>) A → insert(E, dim, start, count); | delete(E, dim, start, count);</a:t>
            </a:r>
          </a:p>
          <a:p>
            <a:endParaRPr lang="en-US" dirty="0" smtClean="0"/>
          </a:p>
          <a:p>
            <a:r>
              <a:rPr lang="en-US" dirty="0" smtClean="0"/>
              <a:t>Well … and there are many other functions with side effects:</a:t>
            </a:r>
          </a:p>
          <a:p>
            <a:pPr lvl="1"/>
            <a:r>
              <a:rPr lang="en-US" dirty="0" err="1" smtClean="0"/>
              <a:t>sys.reset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sys.cycle</a:t>
            </a:r>
            <a:r>
              <a:rPr lang="en-US" dirty="0" smtClean="0"/>
              <a:t>(milliseconds);</a:t>
            </a:r>
          </a:p>
          <a:p>
            <a:pPr lvl="1"/>
            <a:r>
              <a:rPr lang="en-US" dirty="0" err="1" smtClean="0"/>
              <a:t>sys.undefine</a:t>
            </a:r>
            <a:r>
              <a:rPr lang="en-US" dirty="0"/>
              <a:t>(&lt;symbol&gt;)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Lilly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362200"/>
            <a:ext cx="5715000" cy="376396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The ZenSheet project shows it is possible to deliver a consistent programming experience to a wide range of users by </a:t>
            </a:r>
            <a:r>
              <a:rPr lang="en-US" sz="1800" b="1" dirty="0" smtClean="0"/>
              <a:t>generalizing</a:t>
            </a:r>
            <a:r>
              <a:rPr lang="en-US" sz="1800" dirty="0" smtClean="0"/>
              <a:t> the spreadsheet core.</a:t>
            </a:r>
          </a:p>
          <a:p>
            <a:endParaRPr lang="en-US" sz="1600" dirty="0" smtClean="0"/>
          </a:p>
          <a:p>
            <a:r>
              <a:rPr lang="en-US" sz="1800" dirty="0" smtClean="0"/>
              <a:t>Our proposed generalization</a:t>
            </a:r>
          </a:p>
          <a:p>
            <a:pPr lvl="1"/>
            <a:r>
              <a:rPr lang="en-US" sz="1600" dirty="0"/>
              <a:t>Follows generally accepted principles of PLDI</a:t>
            </a:r>
          </a:p>
          <a:p>
            <a:pPr lvl="1"/>
            <a:r>
              <a:rPr lang="en-US" sz="1600" dirty="0" smtClean="0"/>
              <a:t>Encourages a functional programming style</a:t>
            </a:r>
          </a:p>
          <a:p>
            <a:pPr lvl="1"/>
            <a:r>
              <a:rPr lang="en-US" sz="1600" dirty="0" smtClean="0"/>
              <a:t>Can support real-life applications</a:t>
            </a:r>
          </a:p>
          <a:p>
            <a:pPr lvl="1"/>
            <a:endParaRPr lang="en-US" sz="1600" dirty="0"/>
          </a:p>
          <a:p>
            <a:r>
              <a:rPr lang="en-US" sz="1800" dirty="0" smtClean="0"/>
              <a:t>Gradual Abstraction </a:t>
            </a:r>
            <a:r>
              <a:rPr lang="en-US" sz="1800" dirty="0" smtClean="0">
                <a:sym typeface="Wingdings" panose="05000000000000000000" pitchFamily="2" charset="2"/>
              </a:rPr>
              <a:t> </a:t>
            </a:r>
            <a:r>
              <a:rPr lang="en-US" sz="1800" dirty="0" smtClean="0"/>
              <a:t>Gradual Learning</a:t>
            </a:r>
          </a:p>
          <a:p>
            <a:pPr lvl="1"/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we know</a:t>
            </a:r>
            <a:endParaRPr lang="en-US" sz="2800" dirty="0"/>
          </a:p>
        </p:txBody>
      </p:sp>
      <p:pic>
        <p:nvPicPr>
          <p:cNvPr id="2050" name="Picture 2" descr="https://upload.wikimedia.org/wikipedia/commons/f/fe/%22J%27accuse...%21%22%2C_page_de_couverture_du_journal_l%E2%80%99Aurore%2C_publiant_la_lettre_d%E2%80%99Emile_Zola_au_Pr%C3%A9sident_de_la_R%C3%A9publique%2C_M._F%C3%A9lix_Faure_%C3%A0_propos_de_l%E2%80%99Affaire_Dreyf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934974"/>
            <a:ext cx="304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/>
              <a:t>Émile </a:t>
            </a:r>
            <a:r>
              <a:rPr lang="fr-FR" sz="900" dirty="0"/>
              <a:t>Zola, L'Aurore - Musée d'Art et d'Histoire du </a:t>
            </a:r>
            <a:r>
              <a:rPr lang="fr-FR" sz="900" dirty="0" smtClean="0"/>
              <a:t>Judaïsme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858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675467"/>
            <a:ext cx="8001000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Sum types</a:t>
            </a:r>
          </a:p>
          <a:p>
            <a:r>
              <a:rPr lang="en-US" dirty="0" smtClean="0"/>
              <a:t>Recursive types</a:t>
            </a:r>
          </a:p>
          <a:p>
            <a:r>
              <a:rPr lang="en-US" dirty="0" smtClean="0"/>
              <a:t>More powerful type inference</a:t>
            </a:r>
          </a:p>
          <a:p>
            <a:r>
              <a:rPr lang="en-US" dirty="0" smtClean="0"/>
              <a:t>Formal definition of compute-cycle evaluation semantics</a:t>
            </a:r>
          </a:p>
          <a:p>
            <a:r>
              <a:rPr lang="en-US" dirty="0" smtClean="0"/>
              <a:t>Model sharing and support for DBMS concepts</a:t>
            </a:r>
          </a:p>
          <a:p>
            <a:r>
              <a:rPr lang="en-US" dirty="0"/>
              <a:t>Native compilation via LLVM</a:t>
            </a:r>
          </a:p>
          <a:p>
            <a:r>
              <a:rPr lang="en-US" dirty="0"/>
              <a:t>Implicit parallelization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we </a:t>
            </a:r>
            <a:r>
              <a:rPr lang="en-US" sz="2800" dirty="0" smtClean="0"/>
              <a:t>want to do next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498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Acknowledgments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2451"/>
            <a:ext cx="40233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2133600"/>
            <a:ext cx="400288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b="1" dirty="0" smtClean="0"/>
              <a:t>Sponsor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953000" y="3886200"/>
            <a:ext cx="3733800" cy="251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Major Contributors</a:t>
            </a:r>
          </a:p>
          <a:p>
            <a:r>
              <a:rPr lang="en-US" dirty="0" smtClean="0"/>
              <a:t>Monica Figuera</a:t>
            </a:r>
          </a:p>
          <a:p>
            <a:r>
              <a:rPr lang="en-US" dirty="0" smtClean="0"/>
              <a:t>Pablo Escobar</a:t>
            </a:r>
          </a:p>
          <a:p>
            <a:r>
              <a:rPr lang="en-US" dirty="0" smtClean="0"/>
              <a:t>Richard Lares</a:t>
            </a:r>
          </a:p>
          <a:p>
            <a:r>
              <a:rPr lang="en-US" dirty="0" smtClean="0"/>
              <a:t>Juan Andres Escalante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9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ZenSheet</a:t>
            </a:r>
            <a:r>
              <a:rPr lang="en-US" sz="2800" dirty="0" smtClean="0"/>
              <a:t> Team</a:t>
            </a:r>
            <a:endParaRPr lang="en-US" dirty="0"/>
          </a:p>
        </p:txBody>
      </p:sp>
      <p:pic>
        <p:nvPicPr>
          <p:cNvPr id="1027" name="Picture 3" descr="C:\Users\Enzo\Documents\Lakebolt\Presentations\Lambda Days 2017\RL-LD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959926"/>
            <a:ext cx="1905000" cy="259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21" y="5688264"/>
            <a:ext cx="840579" cy="845684"/>
          </a:xfrm>
          <a:prstGeom prst="rect">
            <a:avLst/>
          </a:prstGeom>
        </p:spPr>
      </p:pic>
      <p:pic>
        <p:nvPicPr>
          <p:cNvPr id="7" name="3 Imagen" descr="IMG_20160119_135251.jpg"/>
          <p:cNvPicPr/>
          <p:nvPr/>
        </p:nvPicPr>
        <p:blipFill>
          <a:blip r:embed="rId4" cstate="print"/>
          <a:srcRect b="9224"/>
          <a:stretch>
            <a:fillRect/>
          </a:stretch>
        </p:blipFill>
        <p:spPr>
          <a:xfrm>
            <a:off x="4572000" y="2057400"/>
            <a:ext cx="1981200" cy="1819275"/>
          </a:xfrm>
          <a:prstGeom prst="rect">
            <a:avLst/>
          </a:prstGeom>
        </p:spPr>
      </p:pic>
      <p:pic>
        <p:nvPicPr>
          <p:cNvPr id="3" name="Picture 2" descr="https://upload.wikimedia.org/wikipedia/commons/8/84/LogoUniversidadSimonBoliv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4" y="1905000"/>
            <a:ext cx="3140584" cy="11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4864645"/>
            <a:ext cx="4016828" cy="62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36" y="3921569"/>
            <a:ext cx="1959285" cy="26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3310416"/>
            <a:ext cx="40168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4122888"/>
            <a:ext cx="4016828" cy="6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70" y="1272536"/>
            <a:ext cx="1987752" cy="264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Wide-Spectrum Computing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828800"/>
            <a:ext cx="8564376" cy="4876800"/>
            <a:chOff x="304800" y="1828800"/>
            <a:chExt cx="8564376" cy="4876800"/>
          </a:xfrm>
        </p:grpSpPr>
        <p:pic>
          <p:nvPicPr>
            <p:cNvPr id="1030" name="Picture 6" descr="Career Test for Middle School Students: Know Where You Belo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2469844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reparing high schoolers for computer science careers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560" y="1844040"/>
              <a:ext cx="246888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6" y="1828800"/>
              <a:ext cx="2471294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What is Homeschooling? | Public Schoo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626" y="1828800"/>
              <a:ext cx="21945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Nearly 4,000 Arkansas Students Enrolled in Computer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548" y="3429000"/>
              <a:ext cx="2203628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www.thoughtco.com/thmb/_EDAoNb8kzpiJTiLOxjANfrR-ok=/768x0/filters:no_upscale():max_bytes(150000):strip_icc()/focused-female-engineer-working-at-laptop-in-workshop-769719663-5a9464ce6bf0690037f7948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3429000"/>
              <a:ext cx="2469844" cy="164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Search software engineering jobs | Adobe career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059680"/>
              <a:ext cx="2743201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Download Our Free Budget Spreadshee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229" y="5059680"/>
              <a:ext cx="2578371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665" y="5053461"/>
              <a:ext cx="200977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ttps://external-content.duckduckgo.com/iu/?u=https%3A%2F%2Ftse4.mm.bing.net%2Fth%3Fid%3DOIP.Y3Q-hPruXN1oC_IYgnekdwHaE8%26pid%3DApi&amp;f=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521" y="5053461"/>
              <a:ext cx="2468879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Our First Engineering Intern – tech-at-instacar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340" y="3429000"/>
              <a:ext cx="2688060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9 of the Best Jobs for the Future That Pay Well - Nanalyz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491" y="3429000"/>
              <a:ext cx="2468109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3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if(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RV(if(</a:t>
            </a:r>
            <a:r>
              <a:rPr lang="el-GR" dirty="0"/>
              <a:t>α</a:t>
            </a:r>
            <a:r>
              <a:rPr lang="en-US" dirty="0"/>
              <a:t>, </a:t>
            </a:r>
            <a:r>
              <a:rPr lang="el-GR" dirty="0"/>
              <a:t>β</a:t>
            </a:r>
            <a:r>
              <a:rPr lang="en-US" dirty="0"/>
              <a:t>, </a:t>
            </a:r>
            <a:r>
              <a:rPr lang="el-GR" dirty="0"/>
              <a:t>γ</a:t>
            </a:r>
            <a:r>
              <a:rPr lang="en-US" dirty="0" smtClean="0"/>
              <a:t>)) = if RV(</a:t>
            </a:r>
            <a:r>
              <a:rPr lang="el-GR" dirty="0"/>
              <a:t>α</a:t>
            </a:r>
            <a:r>
              <a:rPr lang="en-US" dirty="0" smtClean="0"/>
              <a:t>) then</a:t>
            </a:r>
            <a:r>
              <a:rPr lang="en-US" dirty="0"/>
              <a:t> </a:t>
            </a:r>
            <a:r>
              <a:rPr lang="en-US" dirty="0" smtClean="0"/>
              <a:t>RV(</a:t>
            </a:r>
            <a:r>
              <a:rPr lang="el-GR" dirty="0"/>
              <a:t>β</a:t>
            </a:r>
            <a:r>
              <a:rPr lang="en-US" dirty="0" smtClean="0"/>
              <a:t>) else</a:t>
            </a:r>
            <a:r>
              <a:rPr lang="en-US" dirty="0"/>
              <a:t> </a:t>
            </a:r>
            <a:r>
              <a:rPr lang="en-US" dirty="0" smtClean="0"/>
              <a:t>RV(</a:t>
            </a:r>
            <a:r>
              <a:rPr lang="el-GR" dirty="0"/>
              <a:t>γ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formula(E)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expression </a:t>
            </a:r>
            <a:r>
              <a:rPr lang="en-US" dirty="0" smtClean="0"/>
              <a:t>must have </a:t>
            </a:r>
            <a:r>
              <a:rPr lang="en-US" dirty="0" err="1" smtClean="0"/>
              <a:t>LValue</a:t>
            </a:r>
            <a:endParaRPr lang="en-US" dirty="0" smtClean="0"/>
          </a:p>
          <a:p>
            <a:pPr lvl="1"/>
            <a:r>
              <a:rPr lang="en-US" dirty="0" smtClean="0"/>
              <a:t>formula returns the </a:t>
            </a:r>
            <a:r>
              <a:rPr lang="en-US" i="1" dirty="0" smtClean="0"/>
              <a:t>generalized</a:t>
            </a:r>
            <a:r>
              <a:rPr lang="en-US" dirty="0" smtClean="0"/>
              <a:t> </a:t>
            </a:r>
            <a:r>
              <a:rPr lang="en-US" dirty="0" err="1" smtClean="0"/>
              <a:t>CValue</a:t>
            </a:r>
            <a:r>
              <a:rPr lang="en-US" dirty="0" smtClean="0"/>
              <a:t> of the expression</a:t>
            </a:r>
          </a:p>
          <a:p>
            <a:pPr lvl="1"/>
            <a:r>
              <a:rPr lang="en-US" i="1" dirty="0" smtClean="0"/>
              <a:t>generalized</a:t>
            </a:r>
            <a:r>
              <a:rPr lang="en-US" dirty="0" smtClean="0"/>
              <a:t>: because E could be a container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“let's </a:t>
            </a:r>
            <a:r>
              <a:rPr lang="en-US" sz="2400" dirty="0"/>
              <a:t>be </a:t>
            </a:r>
            <a:r>
              <a:rPr lang="en-US" sz="2400" dirty="0" smtClean="0"/>
              <a:t>mainstream!” [</a:t>
            </a:r>
            <a:r>
              <a:rPr lang="en-US" sz="2400" dirty="0"/>
              <a:t>Evan </a:t>
            </a:r>
            <a:r>
              <a:rPr lang="en-US" sz="2400" dirty="0" err="1"/>
              <a:t>Czaplicki</a:t>
            </a:r>
            <a:r>
              <a:rPr lang="en-US" sz="2400" dirty="0"/>
              <a:t>]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917057" cy="51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56037"/>
            <a:ext cx="2133600" cy="563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Peter </a:t>
            </a:r>
            <a:r>
              <a:rPr lang="en-US" b="1" dirty="0" err="1" smtClean="0"/>
              <a:t>Grządzielski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 memoriam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3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lazy </a:t>
            </a:r>
            <a:r>
              <a:rPr lang="en-US" dirty="0" err="1" smtClean="0"/>
              <a:t>var</a:t>
            </a:r>
            <a:r>
              <a:rPr lang="en-US" dirty="0" smtClean="0"/>
              <a:t> x := 7;</a:t>
            </a:r>
          </a:p>
          <a:p>
            <a:r>
              <a:rPr lang="en-US" dirty="0" smtClean="0"/>
              <a:t>lazy </a:t>
            </a:r>
            <a:r>
              <a:rPr lang="en-US" dirty="0" err="1" smtClean="0"/>
              <a:t>var</a:t>
            </a:r>
            <a:r>
              <a:rPr lang="en-US" dirty="0" smtClean="0"/>
              <a:t> y := ‘x ^ 2’;</a:t>
            </a:r>
          </a:p>
          <a:p>
            <a:endParaRPr lang="en-US" dirty="0" smtClean="0"/>
          </a:p>
          <a:p>
            <a:r>
              <a:rPr lang="en-US" dirty="0" err="1" smtClean="0"/>
              <a:t>CValue</a:t>
            </a:r>
            <a:r>
              <a:rPr lang="en-US" dirty="0" smtClean="0"/>
              <a:t> and </a:t>
            </a:r>
            <a:r>
              <a:rPr lang="en-US" dirty="0" err="1" smtClean="0"/>
              <a:t>RValue</a:t>
            </a:r>
            <a:endParaRPr lang="en-US" dirty="0" smtClean="0"/>
          </a:p>
          <a:p>
            <a:pPr lvl="1"/>
            <a:r>
              <a:rPr lang="en-US" dirty="0" smtClean="0"/>
              <a:t>CV(y) </a:t>
            </a:r>
            <a:r>
              <a:rPr lang="en-US" dirty="0"/>
              <a:t>= x ^ 2</a:t>
            </a:r>
            <a:endParaRPr lang="en-US" dirty="0" smtClean="0"/>
          </a:p>
          <a:p>
            <a:pPr lvl="1"/>
            <a:r>
              <a:rPr lang="en-US" dirty="0" smtClean="0"/>
              <a:t>RV(y) = </a:t>
            </a:r>
            <a:r>
              <a:rPr lang="en-US" dirty="0"/>
              <a:t>RV(CV(y)) = 49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RV(y) </a:t>
            </a:r>
            <a:r>
              <a:rPr lang="en-US" dirty="0"/>
              <a:t>= </a:t>
            </a:r>
            <a:r>
              <a:rPr lang="en-US" dirty="0" smtClean="0"/>
              <a:t>RV(CV(y)) </a:t>
            </a:r>
            <a:r>
              <a:rPr lang="en-US" dirty="0"/>
              <a:t>= RV(x </a:t>
            </a:r>
            <a:r>
              <a:rPr lang="en-US" dirty="0" smtClean="0"/>
              <a:t>^ 2) </a:t>
            </a:r>
            <a:r>
              <a:rPr lang="en-US" dirty="0"/>
              <a:t>= RV(x)</a:t>
            </a:r>
            <a:r>
              <a:rPr lang="en-US" i="1" dirty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^</a:t>
            </a:r>
            <a:r>
              <a:rPr lang="en-US" i="1" dirty="0" smtClean="0"/>
              <a:t> </a:t>
            </a:r>
            <a:r>
              <a:rPr lang="en-US" dirty="0" smtClean="0"/>
              <a:t>RV(2)</a:t>
            </a:r>
          </a:p>
          <a:p>
            <a:pPr lvl="1"/>
            <a:r>
              <a:rPr lang="en-US" dirty="0" smtClean="0"/>
              <a:t>RV(CV(x))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^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00863D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RV(7)</a:t>
            </a:r>
            <a:r>
              <a:rPr lang="en-US" i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^</a:t>
            </a:r>
            <a:r>
              <a:rPr lang="en-US" i="1" dirty="0"/>
              <a:t> </a:t>
            </a:r>
            <a:r>
              <a:rPr lang="en-US" dirty="0">
                <a:solidFill>
                  <a:srgbClr val="00863D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>
                <a:solidFill>
                  <a:srgbClr val="00863D"/>
                </a:solidFill>
              </a:rPr>
              <a:t>7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^</a:t>
            </a:r>
            <a:r>
              <a:rPr lang="en-US" i="1" dirty="0"/>
              <a:t> </a:t>
            </a:r>
            <a:r>
              <a:rPr lang="en-US" dirty="0" smtClean="0">
                <a:solidFill>
                  <a:srgbClr val="00863D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>
                <a:solidFill>
                  <a:srgbClr val="00863D"/>
                </a:solidFill>
              </a:rPr>
              <a:t>49</a:t>
            </a:r>
            <a:endParaRPr lang="en-US" i="1" dirty="0">
              <a:solidFill>
                <a:srgbClr val="00863D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simple …baby steps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 Formulae</a:t>
            </a:r>
            <a:endParaRPr lang="en-US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7190"/>
            <a:ext cx="69342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381498"/>
            <a:ext cx="4572001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499"/>
            <a:ext cx="4572000" cy="247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Pipeline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Containers and Laziness</a:t>
            </a:r>
            <a:br>
              <a:rPr lang="en-US" dirty="0" smtClean="0"/>
            </a:br>
            <a:r>
              <a:rPr lang="en-US" sz="3100" dirty="0" smtClean="0"/>
              <a:t>a tale of three triangles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7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Evaluation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5346</TotalTime>
  <Words>1309</Words>
  <Application>Microsoft Office PowerPoint</Application>
  <PresentationFormat>On-screen Show (4:3)</PresentationFormat>
  <Paragraphs>309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Functional Programming for End-Users</vt:lpstr>
      <vt:lpstr>Wide-Spectrum Computing</vt:lpstr>
      <vt:lpstr>Starting simple …baby steps …</vt:lpstr>
      <vt:lpstr>Arrays</vt:lpstr>
      <vt:lpstr>Worksheets</vt:lpstr>
      <vt:lpstr>Array Formulae</vt:lpstr>
      <vt:lpstr>Functional Pipeline</vt:lpstr>
      <vt:lpstr>Containers and Laziness a tale of three triangles</vt:lpstr>
      <vt:lpstr>Lazy Evaluation</vt:lpstr>
      <vt:lpstr>Putting it all together Targeted Marketing Simulation</vt:lpstr>
      <vt:lpstr>The Spreadsheet Core</vt:lpstr>
      <vt:lpstr>Problems with Traditional Spreadsheets</vt:lpstr>
      <vt:lpstr>Lilly Types</vt:lpstr>
      <vt:lpstr>Lilly Expressions</vt:lpstr>
      <vt:lpstr>Lilly Actions</vt:lpstr>
      <vt:lpstr>What we know</vt:lpstr>
      <vt:lpstr>What we want to do next</vt:lpstr>
      <vt:lpstr>Acknowledgments</vt:lpstr>
      <vt:lpstr>The ZenSheet Team</vt:lpstr>
      <vt:lpstr>Special Forms</vt:lpstr>
      <vt:lpstr>“let's be mainstream!” [Evan Czaplicki]</vt:lpstr>
      <vt:lpstr>In memoriam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Enzo Alda</dc:creator>
  <cp:lastModifiedBy>Enzo Alda</cp:lastModifiedBy>
  <cp:revision>119</cp:revision>
  <dcterms:created xsi:type="dcterms:W3CDTF">2019-12-16T15:08:55Z</dcterms:created>
  <dcterms:modified xsi:type="dcterms:W3CDTF">2020-02-14T14:05:55Z</dcterms:modified>
</cp:coreProperties>
</file>