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12192000"/>
  <p:notesSz cx="6858000" cy="9144000"/>
  <p:embeddedFontLst>
    <p:embeddedFont>
      <p:font typeface="IBM Plex Mono Medium"/>
      <p:regular r:id="rId44"/>
      <p:bold r:id="rId45"/>
      <p:italic r:id="rId46"/>
      <p:boldItalic r:id="rId47"/>
    </p:embeddedFont>
    <p:embeddedFont>
      <p:font typeface="Roboto Mono"/>
      <p:regular r:id="rId48"/>
      <p:bold r:id="rId49"/>
      <p:italic r:id="rId50"/>
      <p:boldItalic r:id="rId51"/>
    </p:embeddedFont>
    <p:embeddedFont>
      <p:font typeface="IBM Plex Mon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IBMPlexMonoMedium-regular.fntdata"/><Relationship Id="rId43" Type="http://schemas.openxmlformats.org/officeDocument/2006/relationships/slide" Target="slides/slide39.xml"/><Relationship Id="rId46" Type="http://schemas.openxmlformats.org/officeDocument/2006/relationships/font" Target="fonts/IBMPlexMonoMedium-italic.fntdata"/><Relationship Id="rId45" Type="http://schemas.openxmlformats.org/officeDocument/2006/relationships/font" Target="fonts/IBMPlexMono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-regular.fntdata"/><Relationship Id="rId47" Type="http://schemas.openxmlformats.org/officeDocument/2006/relationships/font" Target="fonts/IBMPlexMonoMedium-boldItalic.fntdata"/><Relationship Id="rId49" Type="http://schemas.openxmlformats.org/officeDocument/2006/relationships/font" Target="fonts/RobotoMon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boldItalic.fntdata"/><Relationship Id="rId50" Type="http://schemas.openxmlformats.org/officeDocument/2006/relationships/font" Target="fonts/RobotoMono-italic.fntdata"/><Relationship Id="rId53" Type="http://schemas.openxmlformats.org/officeDocument/2006/relationships/font" Target="fonts/IBMPlexMono-bold.fntdata"/><Relationship Id="rId52" Type="http://schemas.openxmlformats.org/officeDocument/2006/relationships/font" Target="fonts/IBMPlexMono-regular.fntdata"/><Relationship Id="rId11" Type="http://schemas.openxmlformats.org/officeDocument/2006/relationships/slide" Target="slides/slide7.xml"/><Relationship Id="rId55" Type="http://schemas.openxmlformats.org/officeDocument/2006/relationships/font" Target="fonts/IBMPlexMono-boldItalic.fntdata"/><Relationship Id="rId10" Type="http://schemas.openxmlformats.org/officeDocument/2006/relationships/slide" Target="slides/slide6.xml"/><Relationship Id="rId54" Type="http://schemas.openxmlformats.org/officeDocument/2006/relationships/font" Target="fonts/IBMPlexMon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65086f56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65086f56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765086f56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65086f567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65086f567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765086f567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65086f567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65086f567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Visualizing data is very important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Graph plotting libraries are ugly</a:t>
            </a:r>
            <a:endParaRPr/>
          </a:p>
        </p:txBody>
      </p:sp>
      <p:sp>
        <p:nvSpPr>
          <p:cNvPr id="115" name="Google Shape;115;g765086f567_1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65173450b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65173450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765173450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65173450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65173450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765173450b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65173450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65173450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765173450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65173450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65173450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765173450b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e57a82ad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6e57a82ad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e57a82ad0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6e57a82ad0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69c1700a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769c1700a7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FSM</a:t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e57a82ad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6e57a82ad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Sequentially generated names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wnloads.haskell.org/~ghc/latest/docs/html/users_guide/glasgow_exts.html#instance-overlap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ctrTitle"/>
          </p:nvPr>
        </p:nvSpPr>
        <p:spPr>
          <a:xfrm>
            <a:off x="1100050" y="1200384"/>
            <a:ext cx="10058400" cy="1183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b="1" lang="en-US" sz="4800"/>
              <a:t>BinderAnn: Automated Reification of Source Annotations for Monadic EDSLs</a:t>
            </a:r>
            <a:endParaRPr b="1" sz="4800"/>
          </a:p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00050" y="3238500"/>
            <a:ext cx="10058400" cy="170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b="1" sz="300">
              <a:solidFill>
                <a:srgbClr val="7181B7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en-US" sz="2800" u="sng"/>
              <a:t>AGUSTÍN MISTA</a:t>
            </a:r>
            <a:r>
              <a:rPr b="1" lang="en-US" sz="2800"/>
              <a:t>, ALEJANDRO RUSSO</a:t>
            </a:r>
            <a:endParaRPr b="1" sz="280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7181B7"/>
                </a:solidFill>
              </a:rPr>
              <a:t>CHALMERS UNIVERSITY OF TECHNOLOGY</a:t>
            </a:r>
            <a:endParaRPr b="1" sz="2800">
              <a:solidFill>
                <a:srgbClr val="7181B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38522" l="0" r="0" t="38939"/>
          <a:stretch/>
        </p:blipFill>
        <p:spPr>
          <a:xfrm>
            <a:off x="1239976" y="4789613"/>
            <a:ext cx="3851092" cy="86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3"/>
          <p:cNvGrpSpPr/>
          <p:nvPr/>
        </p:nvGrpSpPr>
        <p:grpSpPr>
          <a:xfrm>
            <a:off x="9939153" y="4457036"/>
            <a:ext cx="1219297" cy="1533155"/>
            <a:chOff x="6739876" y="4497442"/>
            <a:chExt cx="1564420" cy="1967115"/>
          </a:xfrm>
        </p:grpSpPr>
        <p:pic>
          <p:nvPicPr>
            <p:cNvPr id="110" name="Google Shape;11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39876" y="4497442"/>
              <a:ext cx="1564420" cy="62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 rotWithShape="1">
            <a:blip r:embed="rId5">
              <a:alphaModFix/>
            </a:blip>
            <a:srcRect b="6022" l="0" r="0" t="0"/>
            <a:stretch/>
          </p:blipFill>
          <p:spPr>
            <a:xfrm>
              <a:off x="6919408" y="4972306"/>
              <a:ext cx="1205356" cy="14922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2) The error reporting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388850" y="5071588"/>
            <a:ext cx="116888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Error: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 (red--&gt;green) has multiple definitions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22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209" name="Google Shape;209;p22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“green”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“red”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211" name="Google Shape;211;p22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212" name="Google Shape;212;p22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-&gt;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-&gt; green;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213" name="Google Shape;213;p22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214" name="Google Shape;214;p22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991402" y="3927107"/>
            <a:ext cx="3782729" cy="847024"/>
          </a:xfrm>
          <a:prstGeom prst="rect">
            <a:avLst/>
          </a:prstGeom>
          <a:solidFill>
            <a:srgbClr val="FFF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23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222" name="Google Shape;222;p23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“green”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“red”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224" name="Google Shape;224;p23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225" name="Google Shape;225;p23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-&gt;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-&gt; green;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226" name="Google Shape;226;p23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227" name="Google Shape;227;p23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4366651" y="2423634"/>
            <a:ext cx="2047873" cy="772596"/>
          </a:xfrm>
          <a:custGeom>
            <a:rect b="b" l="l" r="r" t="t"/>
            <a:pathLst>
              <a:path extrusionOk="0" fill="none" h="772596" w="2047873">
                <a:moveTo>
                  <a:pt x="118674" y="66675"/>
                </a:moveTo>
                <a:cubicBezTo>
                  <a:pt x="298478" y="-2196"/>
                  <a:pt x="164442" y="60974"/>
                  <a:pt x="534034" y="28575"/>
                </a:cubicBezTo>
                <a:cubicBezTo>
                  <a:pt x="767898" y="26890"/>
                  <a:pt x="680771" y="33312"/>
                  <a:pt x="937527" y="0"/>
                </a:cubicBezTo>
                <a:cubicBezTo>
                  <a:pt x="1013343" y="-2664"/>
                  <a:pt x="1247730" y="7223"/>
                  <a:pt x="1376622" y="19050"/>
                </a:cubicBezTo>
                <a:cubicBezTo>
                  <a:pt x="1392488" y="19745"/>
                  <a:pt x="1406705" y="26817"/>
                  <a:pt x="1424092" y="28575"/>
                </a:cubicBezTo>
                <a:cubicBezTo>
                  <a:pt x="1469185" y="34602"/>
                  <a:pt x="1504590" y="28389"/>
                  <a:pt x="1542766" y="38100"/>
                </a:cubicBezTo>
                <a:cubicBezTo>
                  <a:pt x="1647937" y="62906"/>
                  <a:pt x="1559653" y="42351"/>
                  <a:pt x="1791982" y="57150"/>
                </a:cubicBezTo>
                <a:cubicBezTo>
                  <a:pt x="1840294" y="53517"/>
                  <a:pt x="1884803" y="63653"/>
                  <a:pt x="1934391" y="66675"/>
                </a:cubicBezTo>
                <a:cubicBezTo>
                  <a:pt x="1957579" y="73577"/>
                  <a:pt x="1981262" y="72591"/>
                  <a:pt x="2005596" y="85725"/>
                </a:cubicBezTo>
                <a:cubicBezTo>
                  <a:pt x="2085816" y="111841"/>
                  <a:pt x="2044857" y="92322"/>
                  <a:pt x="1898789" y="85725"/>
                </a:cubicBezTo>
                <a:cubicBezTo>
                  <a:pt x="1868742" y="77007"/>
                  <a:pt x="1755995" y="74234"/>
                  <a:pt x="1732645" y="76200"/>
                </a:cubicBezTo>
                <a:cubicBezTo>
                  <a:pt x="1707366" y="72261"/>
                  <a:pt x="1687724" y="57000"/>
                  <a:pt x="1661440" y="57150"/>
                </a:cubicBezTo>
                <a:cubicBezTo>
                  <a:pt x="1629435" y="51820"/>
                  <a:pt x="1598346" y="50246"/>
                  <a:pt x="1566501" y="47625"/>
                </a:cubicBezTo>
                <a:cubicBezTo>
                  <a:pt x="1443936" y="36647"/>
                  <a:pt x="1457915" y="37634"/>
                  <a:pt x="1317285" y="28575"/>
                </a:cubicBezTo>
                <a:cubicBezTo>
                  <a:pt x="1108833" y="94344"/>
                  <a:pt x="645987" y="74969"/>
                  <a:pt x="522167" y="38100"/>
                </a:cubicBezTo>
                <a:cubicBezTo>
                  <a:pt x="483606" y="35808"/>
                  <a:pt x="464323" y="48274"/>
                  <a:pt x="427227" y="57150"/>
                </a:cubicBezTo>
                <a:cubicBezTo>
                  <a:pt x="408654" y="58433"/>
                  <a:pt x="361642" y="69701"/>
                  <a:pt x="344155" y="76200"/>
                </a:cubicBezTo>
                <a:cubicBezTo>
                  <a:pt x="328943" y="82196"/>
                  <a:pt x="318976" y="87812"/>
                  <a:pt x="308553" y="95250"/>
                </a:cubicBezTo>
                <a:cubicBezTo>
                  <a:pt x="304266" y="105739"/>
                  <a:pt x="287223" y="117167"/>
                  <a:pt x="296685" y="123825"/>
                </a:cubicBezTo>
                <a:cubicBezTo>
                  <a:pt x="323945" y="140381"/>
                  <a:pt x="351103" y="139485"/>
                  <a:pt x="379757" y="142875"/>
                </a:cubicBezTo>
                <a:cubicBezTo>
                  <a:pt x="454767" y="153339"/>
                  <a:pt x="508319" y="157446"/>
                  <a:pt x="581504" y="152400"/>
                </a:cubicBezTo>
                <a:cubicBezTo>
                  <a:pt x="694889" y="147712"/>
                  <a:pt x="800006" y="151403"/>
                  <a:pt x="901924" y="142875"/>
                </a:cubicBezTo>
                <a:cubicBezTo>
                  <a:pt x="914045" y="142213"/>
                  <a:pt x="924099" y="133061"/>
                  <a:pt x="937527" y="133350"/>
                </a:cubicBezTo>
                <a:cubicBezTo>
                  <a:pt x="967169" y="130375"/>
                  <a:pt x="1010807" y="127985"/>
                  <a:pt x="1044334" y="123825"/>
                </a:cubicBezTo>
                <a:cubicBezTo>
                  <a:pt x="1062259" y="122493"/>
                  <a:pt x="1084340" y="117482"/>
                  <a:pt x="1103671" y="114300"/>
                </a:cubicBezTo>
                <a:cubicBezTo>
                  <a:pt x="1107573" y="113777"/>
                  <a:pt x="1115539" y="114300"/>
                  <a:pt x="1115538" y="114300"/>
                </a:cubicBezTo>
                <a:cubicBezTo>
                  <a:pt x="1080661" y="112017"/>
                  <a:pt x="1052334" y="119627"/>
                  <a:pt x="1020599" y="123825"/>
                </a:cubicBezTo>
                <a:cubicBezTo>
                  <a:pt x="963430" y="122270"/>
                  <a:pt x="901044" y="121059"/>
                  <a:pt x="854455" y="133350"/>
                </a:cubicBezTo>
                <a:cubicBezTo>
                  <a:pt x="807503" y="137692"/>
                  <a:pt x="776460" y="152236"/>
                  <a:pt x="735780" y="161925"/>
                </a:cubicBezTo>
                <a:cubicBezTo>
                  <a:pt x="723775" y="164687"/>
                  <a:pt x="710760" y="170885"/>
                  <a:pt x="700178" y="171450"/>
                </a:cubicBezTo>
                <a:cubicBezTo>
                  <a:pt x="672225" y="179958"/>
                  <a:pt x="637970" y="170699"/>
                  <a:pt x="605239" y="180975"/>
                </a:cubicBezTo>
                <a:cubicBezTo>
                  <a:pt x="563572" y="183394"/>
                  <a:pt x="522848" y="186180"/>
                  <a:pt x="486564" y="200025"/>
                </a:cubicBezTo>
                <a:cubicBezTo>
                  <a:pt x="458360" y="202948"/>
                  <a:pt x="417811" y="212335"/>
                  <a:pt x="391625" y="219075"/>
                </a:cubicBezTo>
                <a:cubicBezTo>
                  <a:pt x="358695" y="224128"/>
                  <a:pt x="327665" y="224854"/>
                  <a:pt x="296685" y="228600"/>
                </a:cubicBezTo>
                <a:cubicBezTo>
                  <a:pt x="259369" y="229539"/>
                  <a:pt x="211982" y="231948"/>
                  <a:pt x="178011" y="247650"/>
                </a:cubicBezTo>
                <a:cubicBezTo>
                  <a:pt x="126553" y="261819"/>
                  <a:pt x="152188" y="254792"/>
                  <a:pt x="94939" y="266700"/>
                </a:cubicBezTo>
                <a:cubicBezTo>
                  <a:pt x="14472" y="310568"/>
                  <a:pt x="-1005" y="296200"/>
                  <a:pt x="59337" y="314325"/>
                </a:cubicBezTo>
                <a:cubicBezTo>
                  <a:pt x="145604" y="279858"/>
                  <a:pt x="86307" y="289149"/>
                  <a:pt x="225481" y="285750"/>
                </a:cubicBezTo>
                <a:cubicBezTo>
                  <a:pt x="338430" y="269071"/>
                  <a:pt x="277495" y="274031"/>
                  <a:pt x="415360" y="266700"/>
                </a:cubicBezTo>
                <a:cubicBezTo>
                  <a:pt x="532988" y="246934"/>
                  <a:pt x="618240" y="251472"/>
                  <a:pt x="735780" y="257175"/>
                </a:cubicBezTo>
                <a:cubicBezTo>
                  <a:pt x="756893" y="255851"/>
                  <a:pt x="776478" y="246942"/>
                  <a:pt x="795118" y="247650"/>
                </a:cubicBezTo>
                <a:cubicBezTo>
                  <a:pt x="976966" y="241581"/>
                  <a:pt x="876412" y="260452"/>
                  <a:pt x="961262" y="228600"/>
                </a:cubicBezTo>
                <a:cubicBezTo>
                  <a:pt x="1005475" y="252498"/>
                  <a:pt x="1279136" y="217443"/>
                  <a:pt x="1352887" y="238125"/>
                </a:cubicBezTo>
                <a:cubicBezTo>
                  <a:pt x="1371112" y="238902"/>
                  <a:pt x="1390587" y="245060"/>
                  <a:pt x="1412224" y="247650"/>
                </a:cubicBezTo>
                <a:cubicBezTo>
                  <a:pt x="1437231" y="252515"/>
                  <a:pt x="1460717" y="253947"/>
                  <a:pt x="1483429" y="257175"/>
                </a:cubicBezTo>
                <a:cubicBezTo>
                  <a:pt x="1499087" y="259270"/>
                  <a:pt x="1514258" y="265446"/>
                  <a:pt x="1530898" y="266700"/>
                </a:cubicBezTo>
                <a:cubicBezTo>
                  <a:pt x="1599356" y="272345"/>
                  <a:pt x="1667579" y="267069"/>
                  <a:pt x="1732645" y="276225"/>
                </a:cubicBezTo>
                <a:cubicBezTo>
                  <a:pt x="1762592" y="280156"/>
                  <a:pt x="1658951" y="275105"/>
                  <a:pt x="1625838" y="266700"/>
                </a:cubicBezTo>
                <a:cubicBezTo>
                  <a:pt x="1548848" y="277302"/>
                  <a:pt x="1470706" y="253791"/>
                  <a:pt x="1400357" y="257175"/>
                </a:cubicBezTo>
                <a:cubicBezTo>
                  <a:pt x="1339569" y="242837"/>
                  <a:pt x="1119191" y="240804"/>
                  <a:pt x="1032466" y="247650"/>
                </a:cubicBezTo>
                <a:cubicBezTo>
                  <a:pt x="783901" y="299842"/>
                  <a:pt x="703321" y="221787"/>
                  <a:pt x="450962" y="257175"/>
                </a:cubicBezTo>
                <a:cubicBezTo>
                  <a:pt x="435567" y="258023"/>
                  <a:pt x="346504" y="272210"/>
                  <a:pt x="320420" y="276225"/>
                </a:cubicBezTo>
                <a:cubicBezTo>
                  <a:pt x="309344" y="282907"/>
                  <a:pt x="276509" y="286319"/>
                  <a:pt x="284818" y="295275"/>
                </a:cubicBezTo>
                <a:cubicBezTo>
                  <a:pt x="296944" y="311092"/>
                  <a:pt x="324135" y="302217"/>
                  <a:pt x="344155" y="304800"/>
                </a:cubicBezTo>
                <a:cubicBezTo>
                  <a:pt x="385305" y="302807"/>
                  <a:pt x="421148" y="315036"/>
                  <a:pt x="462829" y="314325"/>
                </a:cubicBezTo>
                <a:cubicBezTo>
                  <a:pt x="491725" y="317935"/>
                  <a:pt x="518091" y="318689"/>
                  <a:pt x="545901" y="323850"/>
                </a:cubicBezTo>
                <a:cubicBezTo>
                  <a:pt x="615503" y="328425"/>
                  <a:pt x="696907" y="328511"/>
                  <a:pt x="771383" y="333375"/>
                </a:cubicBezTo>
                <a:cubicBezTo>
                  <a:pt x="1084602" y="275682"/>
                  <a:pt x="465363" y="347306"/>
                  <a:pt x="1210478" y="352425"/>
                </a:cubicBezTo>
                <a:cubicBezTo>
                  <a:pt x="1237756" y="350556"/>
                  <a:pt x="1266467" y="366342"/>
                  <a:pt x="1293550" y="371475"/>
                </a:cubicBezTo>
                <a:cubicBezTo>
                  <a:pt x="1330167" y="374236"/>
                  <a:pt x="1374751" y="379582"/>
                  <a:pt x="1412224" y="381000"/>
                </a:cubicBezTo>
                <a:cubicBezTo>
                  <a:pt x="1345206" y="377718"/>
                  <a:pt x="1065496" y="383282"/>
                  <a:pt x="925659" y="390525"/>
                </a:cubicBezTo>
                <a:cubicBezTo>
                  <a:pt x="677962" y="366965"/>
                  <a:pt x="430920" y="345329"/>
                  <a:pt x="166144" y="409575"/>
                </a:cubicBezTo>
                <a:cubicBezTo>
                  <a:pt x="152697" y="410712"/>
                  <a:pt x="140872" y="414048"/>
                  <a:pt x="130541" y="419100"/>
                </a:cubicBezTo>
                <a:cubicBezTo>
                  <a:pt x="114346" y="427552"/>
                  <a:pt x="98198" y="434906"/>
                  <a:pt x="83072" y="438150"/>
                </a:cubicBezTo>
                <a:cubicBezTo>
                  <a:pt x="96249" y="441384"/>
                  <a:pt x="107544" y="448674"/>
                  <a:pt x="118674" y="447675"/>
                </a:cubicBezTo>
                <a:cubicBezTo>
                  <a:pt x="162774" y="444717"/>
                  <a:pt x="208224" y="441909"/>
                  <a:pt x="249216" y="438150"/>
                </a:cubicBezTo>
                <a:cubicBezTo>
                  <a:pt x="344859" y="445821"/>
                  <a:pt x="456931" y="447372"/>
                  <a:pt x="593371" y="419100"/>
                </a:cubicBezTo>
                <a:cubicBezTo>
                  <a:pt x="726127" y="417666"/>
                  <a:pt x="1024740" y="423097"/>
                  <a:pt x="1091803" y="428625"/>
                </a:cubicBezTo>
                <a:cubicBezTo>
                  <a:pt x="1123707" y="430476"/>
                  <a:pt x="1203991" y="413075"/>
                  <a:pt x="1186743" y="438150"/>
                </a:cubicBezTo>
                <a:cubicBezTo>
                  <a:pt x="1174821" y="463585"/>
                  <a:pt x="1116608" y="449061"/>
                  <a:pt x="1079936" y="447675"/>
                </a:cubicBezTo>
                <a:cubicBezTo>
                  <a:pt x="1023270" y="443537"/>
                  <a:pt x="942226" y="441072"/>
                  <a:pt x="878190" y="457200"/>
                </a:cubicBezTo>
                <a:cubicBezTo>
                  <a:pt x="823587" y="469062"/>
                  <a:pt x="784018" y="468880"/>
                  <a:pt x="712046" y="466725"/>
                </a:cubicBezTo>
                <a:cubicBezTo>
                  <a:pt x="633636" y="463332"/>
                  <a:pt x="609964" y="476680"/>
                  <a:pt x="522167" y="476250"/>
                </a:cubicBezTo>
                <a:cubicBezTo>
                  <a:pt x="504292" y="479818"/>
                  <a:pt x="482043" y="482785"/>
                  <a:pt x="462829" y="485775"/>
                </a:cubicBezTo>
                <a:cubicBezTo>
                  <a:pt x="431045" y="491661"/>
                  <a:pt x="367889" y="504825"/>
                  <a:pt x="367890" y="504825"/>
                </a:cubicBezTo>
                <a:cubicBezTo>
                  <a:pt x="461431" y="530139"/>
                  <a:pt x="407118" y="514491"/>
                  <a:pt x="593371" y="504825"/>
                </a:cubicBezTo>
                <a:cubicBezTo>
                  <a:pt x="643276" y="496242"/>
                  <a:pt x="704272" y="495927"/>
                  <a:pt x="759515" y="485775"/>
                </a:cubicBezTo>
                <a:cubicBezTo>
                  <a:pt x="874755" y="487124"/>
                  <a:pt x="998838" y="479685"/>
                  <a:pt x="1127406" y="504825"/>
                </a:cubicBezTo>
                <a:cubicBezTo>
                  <a:pt x="1225292" y="514340"/>
                  <a:pt x="1125102" y="517482"/>
                  <a:pt x="1210478" y="523875"/>
                </a:cubicBezTo>
                <a:cubicBezTo>
                  <a:pt x="1336660" y="544341"/>
                  <a:pt x="1250596" y="515924"/>
                  <a:pt x="1317285" y="542925"/>
                </a:cubicBezTo>
                <a:cubicBezTo>
                  <a:pt x="1181188" y="570529"/>
                  <a:pt x="1262565" y="574427"/>
                  <a:pt x="1032466" y="571500"/>
                </a:cubicBezTo>
                <a:cubicBezTo>
                  <a:pt x="920132" y="584392"/>
                  <a:pt x="838188" y="593554"/>
                  <a:pt x="723913" y="590550"/>
                </a:cubicBezTo>
                <a:cubicBezTo>
                  <a:pt x="547986" y="612976"/>
                  <a:pt x="385202" y="626309"/>
                  <a:pt x="332288" y="600075"/>
                </a:cubicBezTo>
                <a:cubicBezTo>
                  <a:pt x="233079" y="586469"/>
                  <a:pt x="38397" y="598791"/>
                  <a:pt x="0" y="590550"/>
                </a:cubicBezTo>
                <a:cubicBezTo>
                  <a:pt x="220926" y="568300"/>
                  <a:pt x="505339" y="599551"/>
                  <a:pt x="759515" y="600075"/>
                </a:cubicBezTo>
                <a:cubicBezTo>
                  <a:pt x="813360" y="605958"/>
                  <a:pt x="854930" y="610080"/>
                  <a:pt x="901924" y="619125"/>
                </a:cubicBezTo>
                <a:cubicBezTo>
                  <a:pt x="930184" y="625533"/>
                  <a:pt x="958738" y="630507"/>
                  <a:pt x="984996" y="638175"/>
                </a:cubicBezTo>
                <a:cubicBezTo>
                  <a:pt x="1024267" y="645591"/>
                  <a:pt x="1103671" y="657225"/>
                  <a:pt x="1103671" y="657225"/>
                </a:cubicBezTo>
                <a:cubicBezTo>
                  <a:pt x="1048887" y="666882"/>
                  <a:pt x="1012193" y="663704"/>
                  <a:pt x="961262" y="676275"/>
                </a:cubicBezTo>
                <a:cubicBezTo>
                  <a:pt x="906263" y="677718"/>
                  <a:pt x="863247" y="689027"/>
                  <a:pt x="806985" y="685800"/>
                </a:cubicBezTo>
                <a:cubicBezTo>
                  <a:pt x="770103" y="687083"/>
                  <a:pt x="732974" y="686951"/>
                  <a:pt x="700178" y="695325"/>
                </a:cubicBezTo>
                <a:cubicBezTo>
                  <a:pt x="668073" y="697313"/>
                  <a:pt x="635916" y="711115"/>
                  <a:pt x="605239" y="714375"/>
                </a:cubicBezTo>
                <a:cubicBezTo>
                  <a:pt x="511075" y="731825"/>
                  <a:pt x="394717" y="726044"/>
                  <a:pt x="308553" y="733425"/>
                </a:cubicBezTo>
                <a:cubicBezTo>
                  <a:pt x="258700" y="727726"/>
                  <a:pt x="181600" y="747676"/>
                  <a:pt x="142409" y="742950"/>
                </a:cubicBezTo>
                <a:cubicBezTo>
                  <a:pt x="-120359" y="788742"/>
                  <a:pt x="110852" y="774095"/>
                  <a:pt x="712046" y="762000"/>
                </a:cubicBezTo>
                <a:cubicBezTo>
                  <a:pt x="735589" y="762055"/>
                  <a:pt x="758958" y="772905"/>
                  <a:pt x="783250" y="771525"/>
                </a:cubicBezTo>
                <a:cubicBezTo>
                  <a:pt x="854739" y="784423"/>
                  <a:pt x="932018" y="766819"/>
                  <a:pt x="1008731" y="771525"/>
                </a:cubicBezTo>
              </a:path>
              <a:path extrusionOk="0" h="772596" w="2047873">
                <a:moveTo>
                  <a:pt x="118674" y="66675"/>
                </a:moveTo>
                <a:cubicBezTo>
                  <a:pt x="299598" y="32376"/>
                  <a:pt x="181445" y="54271"/>
                  <a:pt x="534034" y="28575"/>
                </a:cubicBezTo>
                <a:cubicBezTo>
                  <a:pt x="760559" y="3700"/>
                  <a:pt x="672410" y="28059"/>
                  <a:pt x="937527" y="0"/>
                </a:cubicBezTo>
                <a:cubicBezTo>
                  <a:pt x="1017591" y="-5854"/>
                  <a:pt x="1257852" y="-14227"/>
                  <a:pt x="1376622" y="19050"/>
                </a:cubicBezTo>
                <a:cubicBezTo>
                  <a:pt x="1393642" y="23307"/>
                  <a:pt x="1407981" y="28810"/>
                  <a:pt x="1424092" y="28575"/>
                </a:cubicBezTo>
                <a:cubicBezTo>
                  <a:pt x="1465713" y="31310"/>
                  <a:pt x="1507237" y="39737"/>
                  <a:pt x="1542766" y="38100"/>
                </a:cubicBezTo>
                <a:cubicBezTo>
                  <a:pt x="1641854" y="68157"/>
                  <a:pt x="1546371" y="30744"/>
                  <a:pt x="1791982" y="57150"/>
                </a:cubicBezTo>
                <a:cubicBezTo>
                  <a:pt x="1837948" y="60812"/>
                  <a:pt x="1888443" y="63413"/>
                  <a:pt x="1934391" y="66675"/>
                </a:cubicBezTo>
                <a:cubicBezTo>
                  <a:pt x="1945862" y="73851"/>
                  <a:pt x="1990844" y="78487"/>
                  <a:pt x="2005596" y="85725"/>
                </a:cubicBezTo>
                <a:cubicBezTo>
                  <a:pt x="2082420" y="110625"/>
                  <a:pt x="2048465" y="96464"/>
                  <a:pt x="1898789" y="85725"/>
                </a:cubicBezTo>
                <a:cubicBezTo>
                  <a:pt x="1861595" y="74720"/>
                  <a:pt x="1781715" y="92378"/>
                  <a:pt x="1732645" y="76200"/>
                </a:cubicBezTo>
                <a:cubicBezTo>
                  <a:pt x="1704991" y="71449"/>
                  <a:pt x="1683765" y="58704"/>
                  <a:pt x="1661440" y="57150"/>
                </a:cubicBezTo>
                <a:cubicBezTo>
                  <a:pt x="1629095" y="52874"/>
                  <a:pt x="1594251" y="50771"/>
                  <a:pt x="1566501" y="47625"/>
                </a:cubicBezTo>
                <a:cubicBezTo>
                  <a:pt x="1443101" y="34492"/>
                  <a:pt x="1454362" y="36962"/>
                  <a:pt x="1317285" y="28575"/>
                </a:cubicBezTo>
                <a:cubicBezTo>
                  <a:pt x="1168140" y="77231"/>
                  <a:pt x="629306" y="-18316"/>
                  <a:pt x="522167" y="38100"/>
                </a:cubicBezTo>
                <a:cubicBezTo>
                  <a:pt x="482812" y="36583"/>
                  <a:pt x="461169" y="49001"/>
                  <a:pt x="427227" y="57150"/>
                </a:cubicBezTo>
                <a:cubicBezTo>
                  <a:pt x="409504" y="59004"/>
                  <a:pt x="366854" y="70171"/>
                  <a:pt x="344155" y="76200"/>
                </a:cubicBezTo>
                <a:cubicBezTo>
                  <a:pt x="330442" y="82683"/>
                  <a:pt x="321079" y="89951"/>
                  <a:pt x="308553" y="95250"/>
                </a:cubicBezTo>
                <a:cubicBezTo>
                  <a:pt x="305762" y="104686"/>
                  <a:pt x="286514" y="118231"/>
                  <a:pt x="296685" y="123825"/>
                </a:cubicBezTo>
                <a:cubicBezTo>
                  <a:pt x="319950" y="136937"/>
                  <a:pt x="348960" y="140197"/>
                  <a:pt x="379757" y="142875"/>
                </a:cubicBezTo>
                <a:cubicBezTo>
                  <a:pt x="442882" y="146572"/>
                  <a:pt x="517512" y="145464"/>
                  <a:pt x="581504" y="152400"/>
                </a:cubicBezTo>
                <a:cubicBezTo>
                  <a:pt x="678971" y="165355"/>
                  <a:pt x="787205" y="138863"/>
                  <a:pt x="901924" y="142875"/>
                </a:cubicBezTo>
                <a:cubicBezTo>
                  <a:pt x="913152" y="144017"/>
                  <a:pt x="927161" y="133561"/>
                  <a:pt x="937527" y="133350"/>
                </a:cubicBezTo>
                <a:cubicBezTo>
                  <a:pt x="976853" y="130705"/>
                  <a:pt x="1013366" y="123073"/>
                  <a:pt x="1044334" y="123825"/>
                </a:cubicBezTo>
                <a:cubicBezTo>
                  <a:pt x="1064542" y="120824"/>
                  <a:pt x="1084015" y="114861"/>
                  <a:pt x="1103671" y="114300"/>
                </a:cubicBezTo>
                <a:cubicBezTo>
                  <a:pt x="1107573" y="113778"/>
                  <a:pt x="1115538" y="114300"/>
                  <a:pt x="1115538" y="114300"/>
                </a:cubicBezTo>
                <a:cubicBezTo>
                  <a:pt x="1083109" y="120946"/>
                  <a:pt x="1054146" y="120819"/>
                  <a:pt x="1020599" y="123825"/>
                </a:cubicBezTo>
                <a:cubicBezTo>
                  <a:pt x="966012" y="138846"/>
                  <a:pt x="899396" y="128870"/>
                  <a:pt x="854455" y="133350"/>
                </a:cubicBezTo>
                <a:cubicBezTo>
                  <a:pt x="819232" y="138135"/>
                  <a:pt x="774493" y="151718"/>
                  <a:pt x="735780" y="161925"/>
                </a:cubicBezTo>
                <a:cubicBezTo>
                  <a:pt x="722587" y="165771"/>
                  <a:pt x="713655" y="168433"/>
                  <a:pt x="700178" y="171450"/>
                </a:cubicBezTo>
                <a:cubicBezTo>
                  <a:pt x="671054" y="177727"/>
                  <a:pt x="636411" y="176139"/>
                  <a:pt x="605239" y="180975"/>
                </a:cubicBezTo>
                <a:cubicBezTo>
                  <a:pt x="567104" y="190780"/>
                  <a:pt x="527837" y="191625"/>
                  <a:pt x="486564" y="200025"/>
                </a:cubicBezTo>
                <a:cubicBezTo>
                  <a:pt x="455418" y="206019"/>
                  <a:pt x="425463" y="215219"/>
                  <a:pt x="391625" y="219075"/>
                </a:cubicBezTo>
                <a:cubicBezTo>
                  <a:pt x="363341" y="221722"/>
                  <a:pt x="327831" y="225475"/>
                  <a:pt x="296685" y="228600"/>
                </a:cubicBezTo>
                <a:cubicBezTo>
                  <a:pt x="256527" y="233595"/>
                  <a:pt x="213562" y="233113"/>
                  <a:pt x="178011" y="247650"/>
                </a:cubicBezTo>
                <a:cubicBezTo>
                  <a:pt x="128087" y="257025"/>
                  <a:pt x="156363" y="253959"/>
                  <a:pt x="94939" y="266700"/>
                </a:cubicBezTo>
                <a:cubicBezTo>
                  <a:pt x="14366" y="310561"/>
                  <a:pt x="-3142" y="297868"/>
                  <a:pt x="59337" y="314325"/>
                </a:cubicBezTo>
                <a:cubicBezTo>
                  <a:pt x="159833" y="287583"/>
                  <a:pt x="95682" y="301547"/>
                  <a:pt x="225481" y="285750"/>
                </a:cubicBezTo>
                <a:cubicBezTo>
                  <a:pt x="333669" y="274017"/>
                  <a:pt x="275500" y="275919"/>
                  <a:pt x="415360" y="266700"/>
                </a:cubicBezTo>
                <a:cubicBezTo>
                  <a:pt x="532922" y="245807"/>
                  <a:pt x="633838" y="253719"/>
                  <a:pt x="735780" y="257175"/>
                </a:cubicBezTo>
                <a:cubicBezTo>
                  <a:pt x="759200" y="252925"/>
                  <a:pt x="775174" y="250201"/>
                  <a:pt x="795118" y="247650"/>
                </a:cubicBezTo>
                <a:cubicBezTo>
                  <a:pt x="966850" y="231540"/>
                  <a:pt x="851682" y="237045"/>
                  <a:pt x="961262" y="228600"/>
                </a:cubicBezTo>
                <a:cubicBezTo>
                  <a:pt x="1147336" y="207214"/>
                  <a:pt x="1166614" y="242377"/>
                  <a:pt x="1352887" y="238125"/>
                </a:cubicBezTo>
                <a:cubicBezTo>
                  <a:pt x="1372489" y="242186"/>
                  <a:pt x="1393095" y="244546"/>
                  <a:pt x="1412224" y="247650"/>
                </a:cubicBezTo>
                <a:cubicBezTo>
                  <a:pt x="1436364" y="251581"/>
                  <a:pt x="1460658" y="250637"/>
                  <a:pt x="1483429" y="257175"/>
                </a:cubicBezTo>
                <a:cubicBezTo>
                  <a:pt x="1499487" y="260305"/>
                  <a:pt x="1513180" y="262800"/>
                  <a:pt x="1530898" y="266700"/>
                </a:cubicBezTo>
                <a:cubicBezTo>
                  <a:pt x="1606537" y="270189"/>
                  <a:pt x="1677207" y="276632"/>
                  <a:pt x="1732645" y="276225"/>
                </a:cubicBezTo>
                <a:cubicBezTo>
                  <a:pt x="1769908" y="277461"/>
                  <a:pt x="1661635" y="273276"/>
                  <a:pt x="1625838" y="266700"/>
                </a:cubicBezTo>
                <a:cubicBezTo>
                  <a:pt x="1554571" y="263210"/>
                  <a:pt x="1474495" y="258670"/>
                  <a:pt x="1400357" y="257175"/>
                </a:cubicBezTo>
                <a:cubicBezTo>
                  <a:pt x="1352334" y="254677"/>
                  <a:pt x="1149196" y="223115"/>
                  <a:pt x="1032466" y="247650"/>
                </a:cubicBezTo>
                <a:cubicBezTo>
                  <a:pt x="938317" y="298534"/>
                  <a:pt x="509406" y="267487"/>
                  <a:pt x="450962" y="257175"/>
                </a:cubicBezTo>
                <a:cubicBezTo>
                  <a:pt x="436505" y="258608"/>
                  <a:pt x="342884" y="276623"/>
                  <a:pt x="320420" y="276225"/>
                </a:cubicBezTo>
                <a:cubicBezTo>
                  <a:pt x="307937" y="283364"/>
                  <a:pt x="278160" y="283800"/>
                  <a:pt x="284818" y="295275"/>
                </a:cubicBezTo>
                <a:cubicBezTo>
                  <a:pt x="296645" y="310167"/>
                  <a:pt x="324607" y="302811"/>
                  <a:pt x="344155" y="304800"/>
                </a:cubicBezTo>
                <a:cubicBezTo>
                  <a:pt x="381874" y="304599"/>
                  <a:pt x="425359" y="309976"/>
                  <a:pt x="462829" y="314325"/>
                </a:cubicBezTo>
                <a:cubicBezTo>
                  <a:pt x="493818" y="321268"/>
                  <a:pt x="515322" y="323899"/>
                  <a:pt x="545901" y="323850"/>
                </a:cubicBezTo>
                <a:cubicBezTo>
                  <a:pt x="618457" y="341044"/>
                  <a:pt x="693720" y="321345"/>
                  <a:pt x="771383" y="333375"/>
                </a:cubicBezTo>
                <a:cubicBezTo>
                  <a:pt x="1026913" y="404184"/>
                  <a:pt x="433085" y="296490"/>
                  <a:pt x="1210478" y="352425"/>
                </a:cubicBezTo>
                <a:cubicBezTo>
                  <a:pt x="1233973" y="356154"/>
                  <a:pt x="1266509" y="362356"/>
                  <a:pt x="1293550" y="371475"/>
                </a:cubicBezTo>
                <a:cubicBezTo>
                  <a:pt x="1333209" y="376258"/>
                  <a:pt x="1373388" y="370814"/>
                  <a:pt x="1412224" y="381000"/>
                </a:cubicBezTo>
                <a:cubicBezTo>
                  <a:pt x="1188094" y="410319"/>
                  <a:pt x="1098437" y="413459"/>
                  <a:pt x="925659" y="390525"/>
                </a:cubicBezTo>
                <a:cubicBezTo>
                  <a:pt x="611331" y="364701"/>
                  <a:pt x="466975" y="418568"/>
                  <a:pt x="166144" y="409575"/>
                </a:cubicBezTo>
                <a:cubicBezTo>
                  <a:pt x="154907" y="408988"/>
                  <a:pt x="141459" y="414432"/>
                  <a:pt x="130541" y="419100"/>
                </a:cubicBezTo>
                <a:cubicBezTo>
                  <a:pt x="114308" y="424904"/>
                  <a:pt x="99251" y="430873"/>
                  <a:pt x="83072" y="438150"/>
                </a:cubicBezTo>
                <a:cubicBezTo>
                  <a:pt x="95239" y="442418"/>
                  <a:pt x="107019" y="447547"/>
                  <a:pt x="118674" y="447675"/>
                </a:cubicBezTo>
                <a:cubicBezTo>
                  <a:pt x="154954" y="444229"/>
                  <a:pt x="202080" y="433083"/>
                  <a:pt x="249216" y="438150"/>
                </a:cubicBezTo>
                <a:cubicBezTo>
                  <a:pt x="288263" y="404981"/>
                  <a:pt x="460469" y="419049"/>
                  <a:pt x="593371" y="419100"/>
                </a:cubicBezTo>
                <a:cubicBezTo>
                  <a:pt x="758252" y="424577"/>
                  <a:pt x="1017490" y="385030"/>
                  <a:pt x="1091803" y="428625"/>
                </a:cubicBezTo>
                <a:cubicBezTo>
                  <a:pt x="1124335" y="433702"/>
                  <a:pt x="1200852" y="417228"/>
                  <a:pt x="1186743" y="438150"/>
                </a:cubicBezTo>
                <a:cubicBezTo>
                  <a:pt x="1169784" y="468917"/>
                  <a:pt x="1111566" y="441142"/>
                  <a:pt x="1079936" y="447675"/>
                </a:cubicBezTo>
                <a:cubicBezTo>
                  <a:pt x="1004843" y="443867"/>
                  <a:pt x="944548" y="452591"/>
                  <a:pt x="878190" y="457200"/>
                </a:cubicBezTo>
                <a:cubicBezTo>
                  <a:pt x="830555" y="450813"/>
                  <a:pt x="756530" y="479061"/>
                  <a:pt x="712046" y="466725"/>
                </a:cubicBezTo>
                <a:cubicBezTo>
                  <a:pt x="627842" y="463121"/>
                  <a:pt x="585497" y="473338"/>
                  <a:pt x="522167" y="476250"/>
                </a:cubicBezTo>
                <a:cubicBezTo>
                  <a:pt x="499998" y="477358"/>
                  <a:pt x="481786" y="479066"/>
                  <a:pt x="462829" y="485775"/>
                </a:cubicBezTo>
                <a:cubicBezTo>
                  <a:pt x="431045" y="491662"/>
                  <a:pt x="367890" y="504824"/>
                  <a:pt x="367890" y="504825"/>
                </a:cubicBezTo>
                <a:cubicBezTo>
                  <a:pt x="452891" y="531210"/>
                  <a:pt x="406014" y="529312"/>
                  <a:pt x="593371" y="504825"/>
                </a:cubicBezTo>
                <a:cubicBezTo>
                  <a:pt x="640944" y="495601"/>
                  <a:pt x="710209" y="491959"/>
                  <a:pt x="759515" y="485775"/>
                </a:cubicBezTo>
                <a:cubicBezTo>
                  <a:pt x="880809" y="467856"/>
                  <a:pt x="999197" y="485877"/>
                  <a:pt x="1127406" y="504825"/>
                </a:cubicBezTo>
                <a:cubicBezTo>
                  <a:pt x="1228842" y="514053"/>
                  <a:pt x="1126107" y="510340"/>
                  <a:pt x="1210478" y="523875"/>
                </a:cubicBezTo>
                <a:cubicBezTo>
                  <a:pt x="1338837" y="542085"/>
                  <a:pt x="1240982" y="521218"/>
                  <a:pt x="1317285" y="542925"/>
                </a:cubicBezTo>
                <a:cubicBezTo>
                  <a:pt x="1167817" y="573050"/>
                  <a:pt x="1292895" y="550915"/>
                  <a:pt x="1032466" y="571500"/>
                </a:cubicBezTo>
                <a:cubicBezTo>
                  <a:pt x="921596" y="574966"/>
                  <a:pt x="821836" y="601932"/>
                  <a:pt x="723913" y="590550"/>
                </a:cubicBezTo>
                <a:cubicBezTo>
                  <a:pt x="616382" y="569513"/>
                  <a:pt x="464311" y="605000"/>
                  <a:pt x="332288" y="600075"/>
                </a:cubicBezTo>
                <a:cubicBezTo>
                  <a:pt x="178489" y="586098"/>
                  <a:pt x="91111" y="567692"/>
                  <a:pt x="0" y="590550"/>
                </a:cubicBezTo>
                <a:cubicBezTo>
                  <a:pt x="283372" y="617646"/>
                  <a:pt x="540852" y="565530"/>
                  <a:pt x="759515" y="600075"/>
                </a:cubicBezTo>
                <a:cubicBezTo>
                  <a:pt x="813545" y="596298"/>
                  <a:pt x="849628" y="614485"/>
                  <a:pt x="901924" y="619125"/>
                </a:cubicBezTo>
                <a:cubicBezTo>
                  <a:pt x="930022" y="625454"/>
                  <a:pt x="956387" y="633213"/>
                  <a:pt x="984996" y="638175"/>
                </a:cubicBezTo>
                <a:cubicBezTo>
                  <a:pt x="1024266" y="645591"/>
                  <a:pt x="1103670" y="657225"/>
                  <a:pt x="1103671" y="657225"/>
                </a:cubicBezTo>
                <a:cubicBezTo>
                  <a:pt x="1052892" y="667695"/>
                  <a:pt x="1000643" y="667870"/>
                  <a:pt x="961262" y="676275"/>
                </a:cubicBezTo>
                <a:cubicBezTo>
                  <a:pt x="910751" y="689161"/>
                  <a:pt x="851883" y="684309"/>
                  <a:pt x="806985" y="685800"/>
                </a:cubicBezTo>
                <a:cubicBezTo>
                  <a:pt x="769492" y="690449"/>
                  <a:pt x="734237" y="692725"/>
                  <a:pt x="700178" y="695325"/>
                </a:cubicBezTo>
                <a:cubicBezTo>
                  <a:pt x="671880" y="702193"/>
                  <a:pt x="636499" y="711419"/>
                  <a:pt x="605239" y="714375"/>
                </a:cubicBezTo>
                <a:cubicBezTo>
                  <a:pt x="508750" y="731518"/>
                  <a:pt x="399124" y="730995"/>
                  <a:pt x="308553" y="733425"/>
                </a:cubicBezTo>
                <a:cubicBezTo>
                  <a:pt x="273228" y="725463"/>
                  <a:pt x="195529" y="737675"/>
                  <a:pt x="142409" y="742950"/>
                </a:cubicBezTo>
                <a:cubicBezTo>
                  <a:pt x="-91408" y="795913"/>
                  <a:pt x="90103" y="758601"/>
                  <a:pt x="712046" y="762000"/>
                </a:cubicBezTo>
                <a:cubicBezTo>
                  <a:pt x="735831" y="765856"/>
                  <a:pt x="763199" y="771209"/>
                  <a:pt x="783250" y="771525"/>
                </a:cubicBezTo>
                <a:cubicBezTo>
                  <a:pt x="857083" y="781247"/>
                  <a:pt x="935214" y="772869"/>
                  <a:pt x="1008731" y="771525"/>
                </a:cubicBezTo>
              </a:path>
            </a:pathLst>
          </a:custGeom>
          <a:solidFill>
            <a:srgbClr val="2683C6"/>
          </a:solidFill>
          <a:ln cap="flat" cmpd="sng" w="952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2) The error reporting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388849" y="5071588"/>
            <a:ext cx="1266992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Error at Main.hs(7:3):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(red--&gt;green) already defined @Main.hs(6:3)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3214"/>
            <a:ext cx="12192003" cy="552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 rot="953394">
            <a:off x="5627094" y="3656505"/>
            <a:ext cx="6041862" cy="652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i="1" lang="en-US" sz="5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TEMPLATE HASKELL </a:t>
            </a:r>
            <a:endParaRPr b="1" i="1" sz="5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 rot="929580">
            <a:off x="10917937" y="4253853"/>
            <a:ext cx="975963" cy="820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endParaRPr i="1" sz="7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thor hammer" id="244" name="Google Shape;2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75" y="0"/>
            <a:ext cx="11162650" cy="617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 rot="-4573638">
            <a:off x="703428" y="2307703"/>
            <a:ext cx="3432595" cy="176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6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GHC </a:t>
            </a:r>
            <a:endParaRPr b="1" sz="6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6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PLUGINS</a:t>
            </a:r>
            <a:endParaRPr b="1" sz="6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/>
          <p:nvPr/>
        </p:nvSpPr>
        <p:spPr>
          <a:xfrm>
            <a:off x="990599" y="542925"/>
            <a:ext cx="2562225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990598" y="1949450"/>
            <a:ext cx="2562225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990598" y="3355975"/>
            <a:ext cx="2562224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Type-checked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990597" y="4762500"/>
            <a:ext cx="2562223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26"/>
          <p:cNvCxnSpPr>
            <a:stCxn id="250" idx="2"/>
            <a:endCxn id="251" idx="0"/>
          </p:cNvCxnSpPr>
          <p:nvPr/>
        </p:nvCxnSpPr>
        <p:spPr>
          <a:xfrm>
            <a:off x="2271712" y="1266825"/>
            <a:ext cx="0" cy="682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5" name="Google Shape;255;p26"/>
          <p:cNvCxnSpPr>
            <a:stCxn id="251" idx="2"/>
            <a:endCxn id="252" idx="0"/>
          </p:cNvCxnSpPr>
          <p:nvPr/>
        </p:nvCxnSpPr>
        <p:spPr>
          <a:xfrm>
            <a:off x="2271711" y="2673350"/>
            <a:ext cx="0" cy="682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6" name="Google Shape;256;p26"/>
          <p:cNvCxnSpPr>
            <a:stCxn id="252" idx="2"/>
            <a:endCxn id="253" idx="0"/>
          </p:cNvCxnSpPr>
          <p:nvPr/>
        </p:nvCxnSpPr>
        <p:spPr>
          <a:xfrm>
            <a:off x="2271710" y="4079875"/>
            <a:ext cx="0" cy="682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7" name="Google Shape;257;p26"/>
          <p:cNvCxnSpPr/>
          <p:nvPr/>
        </p:nvCxnSpPr>
        <p:spPr>
          <a:xfrm flipH="1">
            <a:off x="2271709" y="5486400"/>
            <a:ext cx="1" cy="828675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8" name="Google Shape;258;p26"/>
          <p:cNvSpPr/>
          <p:nvPr/>
        </p:nvSpPr>
        <p:spPr>
          <a:xfrm>
            <a:off x="4964906" y="542925"/>
            <a:ext cx="3674272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plugins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4964906" y="1949450"/>
            <a:ext cx="3687014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renamer plugins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4964906" y="3355975"/>
            <a:ext cx="3687014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checker plugins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4964906" y="4762500"/>
            <a:ext cx="3674272" cy="723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plugins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2" name="Google Shape;2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426" y="4637488"/>
            <a:ext cx="967970" cy="96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3" name="Google Shape;2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4879" y="3233940"/>
            <a:ext cx="967970" cy="96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4" name="Google Shape;2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426" y="1830392"/>
            <a:ext cx="967970" cy="96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65" name="Google Shape;2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4879" y="426844"/>
            <a:ext cx="967970" cy="96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8948936" y="426844"/>
            <a:ext cx="447288" cy="2371518"/>
          </a:xfrm>
          <a:prstGeom prst="rightBrace">
            <a:avLst>
              <a:gd fmla="val 108420" name="adj1"/>
              <a:gd fmla="val 50000" name="adj2"/>
            </a:avLst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9172580" y="1246187"/>
            <a:ext cx="2562218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GHC 8.6.1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26"/>
          <p:cNvCxnSpPr/>
          <p:nvPr/>
        </p:nvCxnSpPr>
        <p:spPr>
          <a:xfrm>
            <a:off x="2271707" y="0"/>
            <a:ext cx="1" cy="50757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69" name="Google Shape;2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922" y="700824"/>
            <a:ext cx="1458276" cy="10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922" y="2028399"/>
            <a:ext cx="1458276" cy="10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>
            <a:off x="6975472" y="1861583"/>
            <a:ext cx="4698804" cy="1817391"/>
            <a:chOff x="5932370" y="1550492"/>
            <a:chExt cx="4698804" cy="1817391"/>
          </a:xfrm>
        </p:grpSpPr>
        <p:sp>
          <p:nvSpPr>
            <p:cNvPr id="276" name="Google Shape;276;p27"/>
            <p:cNvSpPr/>
            <p:nvPr/>
          </p:nvSpPr>
          <p:spPr>
            <a:xfrm>
              <a:off x="5932370" y="1956185"/>
              <a:ext cx="4134465" cy="141169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pencil&#10;&#10;Description automatically generated" id="277" name="Google Shape;27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215454">
              <a:off x="9611086" y="1677484"/>
              <a:ext cx="893095" cy="8930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27"/>
          <p:cNvGrpSpPr/>
          <p:nvPr/>
        </p:nvGrpSpPr>
        <p:grpSpPr>
          <a:xfrm>
            <a:off x="6975472" y="358959"/>
            <a:ext cx="4698802" cy="1800849"/>
            <a:chOff x="5932370" y="47868"/>
            <a:chExt cx="4698802" cy="1800849"/>
          </a:xfrm>
        </p:grpSpPr>
        <p:sp>
          <p:nvSpPr>
            <p:cNvPr id="279" name="Google Shape;279;p27"/>
            <p:cNvSpPr/>
            <p:nvPr/>
          </p:nvSpPr>
          <p:spPr>
            <a:xfrm>
              <a:off x="5932370" y="437019"/>
              <a:ext cx="4134465" cy="141169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pencil&#10;&#10;Description automatically generated" id="280" name="Google Shape;28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215454">
              <a:off x="9611085" y="174860"/>
              <a:ext cx="893095" cy="893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27"/>
          <p:cNvSpPr/>
          <p:nvPr/>
        </p:nvSpPr>
        <p:spPr>
          <a:xfrm>
            <a:off x="2675823" y="2271944"/>
            <a:ext cx="2685448" cy="442762"/>
          </a:xfrm>
          <a:prstGeom prst="rect">
            <a:avLst/>
          </a:prstGeom>
          <a:solidFill>
            <a:srgbClr val="FFFF00"/>
          </a:solidFill>
          <a:ln cap="flat" cmpd="sng" w="15875">
            <a:solidFill>
              <a:srgbClr val="FFF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2675823" y="2799890"/>
            <a:ext cx="875899" cy="442762"/>
          </a:xfrm>
          <a:prstGeom prst="rect">
            <a:avLst/>
          </a:prstGeom>
          <a:solidFill>
            <a:srgbClr val="FFFF00"/>
          </a:solidFill>
          <a:ln cap="flat" cmpd="sng" w="15875">
            <a:solidFill>
              <a:srgbClr val="FFF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189915" y="4168903"/>
            <a:ext cx="11484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= 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Source annotations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940685" y="1216828"/>
            <a:ext cx="487297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Main.hs</a:t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… |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42|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foo &lt;- bar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43|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baz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… | </a:t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7058606" y="869184"/>
            <a:ext cx="26953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“foo”</a:t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7063108" y="2407337"/>
            <a:ext cx="19795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Nothing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5056356" y="4168903"/>
            <a:ext cx="365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String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189915" y="5085182"/>
            <a:ext cx="77894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type 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Loc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= (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FilePath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6975473" y="1368485"/>
            <a:ext cx="41344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42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5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6975472" y="2911890"/>
            <a:ext cx="41344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43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5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8585619" y="4168903"/>
            <a:ext cx="365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 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10306936" y="4182319"/>
            <a:ext cx="10123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Loc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/>
        </p:nvSpPr>
        <p:spPr>
          <a:xfrm>
            <a:off x="175375" y="1435792"/>
            <a:ext cx="11841249" cy="4524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semaphore =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red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green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Source transformation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/>
        </p:nvSpPr>
        <p:spPr>
          <a:xfrm>
            <a:off x="175375" y="1435792"/>
            <a:ext cx="11841249" cy="4524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semaphore =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</a:t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“green”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(3,3,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</a:t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“red”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(4,3,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red</a:t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Nothing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    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(5,3,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green</a:t>
            </a:r>
            <a:endParaRPr sz="320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Nothing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    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(6,3,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 sz="3200">
              <a:solidFill>
                <a:schemeClr val="accent2"/>
              </a:solidFill>
              <a:highlight>
                <a:srgbClr val="FFFF99"/>
              </a:highlight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Source transformation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/>
        </p:nvSpPr>
        <p:spPr>
          <a:xfrm>
            <a:off x="175375" y="1435792"/>
            <a:ext cx="11841249" cy="4524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semaphore =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   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`annotateM`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        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“green”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(3,3,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&lt;-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   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`annotateM`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“red”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(4,3,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green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red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`annotateM`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Nothing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    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(5,3,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red   </a:t>
            </a: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--&gt;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green 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`annotateM`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Nothing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       (</a:t>
            </a:r>
            <a:r>
              <a:rPr lang="en-US" sz="3200">
                <a:solidFill>
                  <a:srgbClr val="7030A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Just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 (6,3,</a:t>
            </a:r>
            <a:r>
              <a:rPr lang="en-US" sz="3200">
                <a:solidFill>
                  <a:srgbClr val="FF0000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“Main.hs”</a:t>
            </a:r>
            <a:r>
              <a:rPr lang="en-US" sz="3200">
                <a:solidFill>
                  <a:schemeClr val="dk1"/>
                </a:solidFill>
                <a:highlight>
                  <a:srgbClr val="FFFF99"/>
                </a:highlight>
                <a:latin typeface="IBM Plex Mono"/>
                <a:ea typeface="IBM Plex Mono"/>
                <a:cs typeface="IBM Plex Mono"/>
                <a:sym typeface="IBM Plex Mono"/>
              </a:rPr>
              <a:t>))</a:t>
            </a:r>
            <a:endParaRPr sz="3200">
              <a:solidFill>
                <a:schemeClr val="accent2"/>
              </a:solidFill>
              <a:highlight>
                <a:srgbClr val="FFFF99"/>
              </a:highlight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Source transformation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/>
          <p:nvPr/>
        </p:nvSpPr>
        <p:spPr>
          <a:xfrm>
            <a:off x="2662281" y="238695"/>
            <a:ext cx="54387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48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Monad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=&gt; m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-&gt; </a:t>
            </a:r>
            <a:r>
              <a:rPr lang="en-US" sz="48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-&gt; m a</a:t>
            </a:r>
            <a:endParaRPr sz="48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4479875" y="3307839"/>
            <a:ext cx="590700" cy="643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5213552" y="3318390"/>
            <a:ext cx="590700" cy="643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6802601" y="4771450"/>
            <a:ext cx="4690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effect-free annotations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963729" y="4771438"/>
            <a:ext cx="44004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effect-full annotations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31"/>
          <p:cNvCxnSpPr>
            <a:stCxn id="319" idx="5"/>
          </p:cNvCxnSpPr>
          <p:nvPr/>
        </p:nvCxnSpPr>
        <p:spPr>
          <a:xfrm>
            <a:off x="5717746" y="3867651"/>
            <a:ext cx="1165800" cy="8955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3" name="Google Shape;323;p31"/>
          <p:cNvCxnSpPr>
            <a:stCxn id="318" idx="3"/>
          </p:cNvCxnSpPr>
          <p:nvPr/>
        </p:nvCxnSpPr>
        <p:spPr>
          <a:xfrm flipH="1">
            <a:off x="3606081" y="3857101"/>
            <a:ext cx="960300" cy="8679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31"/>
          <p:cNvSpPr/>
          <p:nvPr/>
        </p:nvSpPr>
        <p:spPr>
          <a:xfrm>
            <a:off x="6889450" y="5424250"/>
            <a:ext cx="45168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621725" y="5424250"/>
            <a:ext cx="50844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 a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075" y="817420"/>
            <a:ext cx="6476475" cy="48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0" y="0"/>
            <a:ext cx="12007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Example: an EDSL for generating graph code</a:t>
            </a:r>
            <a:endParaRPr b="1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/>
          <p:nvPr/>
        </p:nvSpPr>
        <p:spPr>
          <a:xfrm>
            <a:off x="2433168" y="1948873"/>
            <a:ext cx="7325700" cy="2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00"/>
              <a:buFont typeface="Calibri"/>
              <a:buNone/>
            </a:pPr>
            <a:r>
              <a:rPr b="1" lang="en-US" sz="16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  <a:endParaRPr b="1" sz="7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/>
          <p:nvPr/>
        </p:nvSpPr>
        <p:spPr>
          <a:xfrm>
            <a:off x="0" y="0"/>
            <a:ext cx="7144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Much more in the paper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547870" y="1069478"/>
            <a:ext cx="8303616" cy="3345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usage examples!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Tuning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annotation granularity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non-monadic EDSLs?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Annotations vs. QuasiQuoters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547870" y="4755823"/>
            <a:ext cx="10437216" cy="1364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http://github.com/OctopiChalmers/BinderAnn</a:t>
            </a:r>
            <a:endParaRPr b="1"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http://github.com/OctopiChalmers/BinderAnn-examples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http://github.com/OctopiChalmers/PropProver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/>
          <p:nvPr/>
        </p:nvSpPr>
        <p:spPr>
          <a:xfrm>
            <a:off x="1305075" y="2671225"/>
            <a:ext cx="95820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600"/>
              <a:buFont typeface="Calibri"/>
              <a:buNone/>
            </a:pPr>
            <a:r>
              <a:rPr b="1" lang="en-US" sz="9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9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5"/>
          <p:cNvGrpSpPr/>
          <p:nvPr/>
        </p:nvGrpSpPr>
        <p:grpSpPr>
          <a:xfrm>
            <a:off x="3089995" y="513595"/>
            <a:ext cx="6012001" cy="3745361"/>
            <a:chOff x="417424" y="2551699"/>
            <a:chExt cx="6012001" cy="3745361"/>
          </a:xfrm>
        </p:grpSpPr>
        <p:sp>
          <p:nvSpPr>
            <p:cNvPr id="349" name="Google Shape;349;p35"/>
            <p:cNvSpPr txBox="1"/>
            <p:nvPr/>
          </p:nvSpPr>
          <p:spPr>
            <a:xfrm>
              <a:off x="417425" y="3249960"/>
              <a:ext cx="6012000" cy="3047100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lang="en-US" sz="3200">
                  <a:solidFill>
                    <a:schemeClr val="accent5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[graph|</a:t>
              </a:r>
              <a:endParaRPr>
                <a:solidFill>
                  <a:schemeClr val="accent5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6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|]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50" name="Google Shape;350;p35"/>
            <p:cNvSpPr txBox="1"/>
            <p:nvPr/>
          </p:nvSpPr>
          <p:spPr>
            <a:xfrm>
              <a:off x="417424" y="2551699"/>
              <a:ext cx="6012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 w/QQs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351" name="Google Shape;351;p35"/>
          <p:cNvSpPr/>
          <p:nvPr/>
        </p:nvSpPr>
        <p:spPr>
          <a:xfrm>
            <a:off x="2867700" y="5007975"/>
            <a:ext cx="64566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::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String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-&gt;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Q Exp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/>
          <p:nvPr/>
        </p:nvSpPr>
        <p:spPr>
          <a:xfrm>
            <a:off x="1723050" y="3035700"/>
            <a:ext cx="8745900" cy="26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twice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Monad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m =&gt; m a -&gt; m (a,a)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twice ma = </a:t>
            </a:r>
            <a:r>
              <a:rPr b="1" lang="en-US" sz="3200"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endParaRPr b="1"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a  &lt;- ma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a’ &lt;- ma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return (a, a’)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53400" y="1644225"/>
            <a:ext cx="120852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A64D79"/>
                </a:solidFill>
                <a:latin typeface="IBM Plex Mono"/>
                <a:ea typeface="IBM Plex Mono"/>
                <a:cs typeface="IBM Plex Mono"/>
                <a:sym typeface="IBM Plex Mono"/>
              </a:rPr>
              <a:t>{-# OVERLAPPABLE #-}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>
            <a:off x="1723050" y="3035700"/>
            <a:ext cx="8745900" cy="26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twice :: </a:t>
            </a:r>
            <a:r>
              <a:rPr lang="en-US"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Monad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m =&gt; m a -&gt; m (a,a)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twice ma = </a:t>
            </a:r>
            <a:r>
              <a:rPr b="1" lang="en-US" sz="3200"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endParaRPr b="1"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a  &lt;- ma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a’ &lt;- ma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 return (a, a’)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53400" y="1644225"/>
            <a:ext cx="120852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A64D79"/>
                </a:solidFill>
                <a:latin typeface="IBM Plex Mono"/>
                <a:ea typeface="IBM Plex Mono"/>
                <a:cs typeface="IBM Plex Mono"/>
                <a:sym typeface="IBM Plex Mono"/>
              </a:rPr>
              <a:t>{-# </a:t>
            </a:r>
            <a:r>
              <a:rPr lang="en-US" sz="3200" strike="sngStrike">
                <a:solidFill>
                  <a:srgbClr val="A64D79"/>
                </a:solidFill>
                <a:latin typeface="IBM Plex Mono"/>
                <a:ea typeface="IBM Plex Mono"/>
                <a:cs typeface="IBM Plex Mono"/>
                <a:sym typeface="IBM Plex Mono"/>
              </a:rPr>
              <a:t>OVERLAPPABLE</a:t>
            </a:r>
            <a:r>
              <a:rPr lang="en-US" sz="3200">
                <a:solidFill>
                  <a:srgbClr val="A64D79"/>
                </a:solidFill>
                <a:latin typeface="IBM Plex Mono"/>
                <a:ea typeface="IBM Plex Mono"/>
                <a:cs typeface="IBM Plex Mono"/>
                <a:sym typeface="IBM Plex Mono"/>
              </a:rPr>
              <a:t> #-}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3302300" y="1220925"/>
            <a:ext cx="291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64D79"/>
                </a:solidFill>
                <a:latin typeface="IBM Plex Mono"/>
                <a:ea typeface="IBM Plex Mono"/>
                <a:cs typeface="IBM Plex Mono"/>
                <a:sym typeface="IBM Plex Mono"/>
              </a:rPr>
              <a:t>INCOHERENT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/>
          <p:nvPr/>
        </p:nvSpPr>
        <p:spPr>
          <a:xfrm>
            <a:off x="26700" y="0"/>
            <a:ext cx="12138600" cy="6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Now suppose that, in some client module, we are searching for an instance of the target constraint </a:t>
            </a:r>
            <a:r>
              <a:rPr i="1" lang="en-US" sz="1600">
                <a:solidFill>
                  <a:schemeClr val="dk1"/>
                </a:solidFill>
                <a:highlight>
                  <a:srgbClr val="EEEEEE"/>
                </a:highlight>
                <a:latin typeface="Roboto Mono"/>
                <a:ea typeface="Roboto Mono"/>
                <a:cs typeface="Roboto Mono"/>
                <a:sym typeface="Roboto Mono"/>
              </a:rPr>
              <a:t>(C ty1 .. tyn)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 The search works like this: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Find all instances \(I\) that match the target constraint; that is, the target constraint is a substitution instance of \(I\). These instance declarations are the candidates.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If no candidates remain, the search fails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Eliminate any candidate \(IX\) for which there is another candidate \(IY\) such that both of the following hold: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○"/>
            </a:pP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\(IY\) is strictly more specific than \(IX\).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That is, \(IY\) is a substitution instance of \(IX\) but not vice versa.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○"/>
            </a:pP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Either \(IX\) is overlappable, or \(IY\) is overlapping.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(This “either/or” design, rather than a “both/and” design, allow a client to deliberately override an instance from a library, without requiring a change to the library.)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If all the remaining candidates are incoherent, the search succeeds, returning an arbitrary surviving candidate.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If more than one non-incoherent candidate remains, the search fails.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Otherwise there is exactly one non-incoherent candidate; call it the “prime candidate”.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Now find all instances, or in-scope given constraints, that unify with the target constraint, but do not match it. Such non-candidate instances might match when the target constraint is further instantiated. If all of them are incoherent top-level instances, the search succeeds, returning the prime candidate. Otherwise the search fails.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0" y="5889500"/>
            <a:ext cx="10467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https://downloads.haskell.org/~ghc/latest/docs/html/users_guide/glasgow_exts.html#instance-overlap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/>
        </p:nvSpPr>
        <p:spPr>
          <a:xfrm>
            <a:off x="0" y="0"/>
            <a:ext cx="102906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 Effect-full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39"/>
          <p:cNvGrpSpPr/>
          <p:nvPr/>
        </p:nvGrpSpPr>
        <p:grpSpPr>
          <a:xfrm>
            <a:off x="454800" y="3127996"/>
            <a:ext cx="11920343" cy="768178"/>
            <a:chOff x="454800" y="1319171"/>
            <a:chExt cx="11920343" cy="768178"/>
          </a:xfrm>
        </p:grpSpPr>
        <p:sp>
          <p:nvSpPr>
            <p:cNvPr id="380" name="Google Shape;380;p39"/>
            <p:cNvSpPr/>
            <p:nvPr/>
          </p:nvSpPr>
          <p:spPr>
            <a:xfrm>
              <a:off x="454800" y="1319171"/>
              <a:ext cx="112824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class </a:t>
              </a:r>
              <a:r>
                <a:rPr lang="en-US" sz="3200">
                  <a:solidFill>
                    <a:srgbClr val="0070C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Annotated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a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where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</a:t>
              </a:r>
              <a:endParaRPr b="1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grpSp>
          <p:nvGrpSpPr>
            <p:cNvPr id="381" name="Google Shape;381;p39"/>
            <p:cNvGrpSpPr/>
            <p:nvPr/>
          </p:nvGrpSpPr>
          <p:grpSpPr>
            <a:xfrm>
              <a:off x="8507543" y="1374249"/>
              <a:ext cx="3867600" cy="713100"/>
              <a:chOff x="7015607" y="1732420"/>
              <a:chExt cx="3867600" cy="713100"/>
            </a:xfrm>
          </p:grpSpPr>
          <p:sp>
            <p:nvSpPr>
              <p:cNvPr id="382" name="Google Shape;382;p39"/>
              <p:cNvSpPr/>
              <p:nvPr/>
            </p:nvSpPr>
            <p:spPr>
              <a:xfrm>
                <a:off x="7015607" y="1732420"/>
                <a:ext cx="3867600" cy="7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rgbClr val="888888"/>
                    </a:solidFill>
                    <a:latin typeface="IBM Plex Mono"/>
                    <a:ea typeface="IBM Plex Mono"/>
                    <a:cs typeface="IBM Plex Mono"/>
                    <a:sym typeface="IBM Plex Mono"/>
                  </a:rPr>
                  <a:t>(… -&gt; m a)</a:t>
                </a:r>
                <a:endParaRPr sz="3600">
                  <a:solidFill>
                    <a:srgbClr val="888888"/>
                  </a:solidFill>
                  <a:latin typeface="IBM Plex Mono"/>
                  <a:ea typeface="IBM Plex Mono"/>
                  <a:cs typeface="IBM Plex Mono"/>
                  <a:sym typeface="IBM Plex Mono"/>
                </a:endParaRPr>
              </a:p>
            </p:txBody>
          </p:sp>
          <p:sp>
            <p:nvSpPr>
              <p:cNvPr id="383" name="Google Shape;383;p39"/>
              <p:cNvSpPr/>
              <p:nvPr/>
            </p:nvSpPr>
            <p:spPr>
              <a:xfrm>
                <a:off x="9228714" y="1836221"/>
                <a:ext cx="400800" cy="505500"/>
              </a:xfrm>
              <a:prstGeom prst="ellipse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4" name="Google Shape;384;p39"/>
          <p:cNvSpPr/>
          <p:nvPr/>
        </p:nvSpPr>
        <p:spPr>
          <a:xfrm>
            <a:off x="454807" y="1237342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421786" y="1822055"/>
            <a:ext cx="997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454811" y="5197900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87" name="Google Shape;387;p39"/>
          <p:cNvSpPr/>
          <p:nvPr/>
        </p:nvSpPr>
        <p:spPr>
          <a:xfrm>
            <a:off x="454800" y="4545089"/>
            <a:ext cx="10375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/>
        </p:nvSpPr>
        <p:spPr>
          <a:xfrm>
            <a:off x="0" y="0"/>
            <a:ext cx="102906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 Effect-full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40"/>
          <p:cNvGrpSpPr/>
          <p:nvPr/>
        </p:nvGrpSpPr>
        <p:grpSpPr>
          <a:xfrm>
            <a:off x="454800" y="3127996"/>
            <a:ext cx="11920343" cy="768178"/>
            <a:chOff x="454800" y="1319171"/>
            <a:chExt cx="11920343" cy="768178"/>
          </a:xfrm>
        </p:grpSpPr>
        <p:sp>
          <p:nvSpPr>
            <p:cNvPr id="394" name="Google Shape;394;p40"/>
            <p:cNvSpPr/>
            <p:nvPr/>
          </p:nvSpPr>
          <p:spPr>
            <a:xfrm>
              <a:off x="454800" y="1319171"/>
              <a:ext cx="112824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class </a:t>
              </a:r>
              <a:r>
                <a:rPr lang="en-US" sz="3200">
                  <a:solidFill>
                    <a:srgbClr val="0070C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AnnotatedM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m a 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where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</a:t>
              </a:r>
              <a:endParaRPr b="1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grpSp>
          <p:nvGrpSpPr>
            <p:cNvPr id="395" name="Google Shape;395;p40"/>
            <p:cNvGrpSpPr/>
            <p:nvPr/>
          </p:nvGrpSpPr>
          <p:grpSpPr>
            <a:xfrm>
              <a:off x="8507543" y="1374249"/>
              <a:ext cx="3867600" cy="713100"/>
              <a:chOff x="7015607" y="1732420"/>
              <a:chExt cx="3867600" cy="713100"/>
            </a:xfrm>
          </p:grpSpPr>
          <p:sp>
            <p:nvSpPr>
              <p:cNvPr id="396" name="Google Shape;396;p40"/>
              <p:cNvSpPr/>
              <p:nvPr/>
            </p:nvSpPr>
            <p:spPr>
              <a:xfrm>
                <a:off x="7015607" y="1732420"/>
                <a:ext cx="3867600" cy="7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rgbClr val="888888"/>
                    </a:solidFill>
                    <a:latin typeface="IBM Plex Mono"/>
                    <a:ea typeface="IBM Plex Mono"/>
                    <a:cs typeface="IBM Plex Mono"/>
                    <a:sym typeface="IBM Plex Mono"/>
                  </a:rPr>
                  <a:t>(… -&gt; m a)</a:t>
                </a:r>
                <a:endParaRPr sz="3600">
                  <a:solidFill>
                    <a:srgbClr val="888888"/>
                  </a:solidFill>
                  <a:latin typeface="IBM Plex Mono"/>
                  <a:ea typeface="IBM Plex Mono"/>
                  <a:cs typeface="IBM Plex Mono"/>
                  <a:sym typeface="IBM Plex Mono"/>
                </a:endParaRPr>
              </a:p>
            </p:txBody>
          </p:sp>
          <p:sp>
            <p:nvSpPr>
              <p:cNvPr id="397" name="Google Shape;397;p40"/>
              <p:cNvSpPr/>
              <p:nvPr/>
            </p:nvSpPr>
            <p:spPr>
              <a:xfrm>
                <a:off x="8692288" y="1836221"/>
                <a:ext cx="400800" cy="505500"/>
              </a:xfrm>
              <a:prstGeom prst="ellipse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8" name="Google Shape;398;p40"/>
          <p:cNvSpPr/>
          <p:nvPr/>
        </p:nvSpPr>
        <p:spPr>
          <a:xfrm>
            <a:off x="454807" y="1237342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421786" y="1822055"/>
            <a:ext cx="997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454811" y="5197900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Edge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454800" y="4545089"/>
            <a:ext cx="10375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Node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/>
          <p:nvPr/>
        </p:nvSpPr>
        <p:spPr>
          <a:xfrm>
            <a:off x="454800" y="1078471"/>
            <a:ext cx="112824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a  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0" y="0"/>
            <a:ext cx="102906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 Effect-full </a:t>
            </a: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41"/>
          <p:cNvGrpSpPr/>
          <p:nvPr/>
        </p:nvGrpSpPr>
        <p:grpSpPr>
          <a:xfrm>
            <a:off x="8540568" y="1048324"/>
            <a:ext cx="3867600" cy="713100"/>
            <a:chOff x="7048632" y="1406495"/>
            <a:chExt cx="3867600" cy="713100"/>
          </a:xfrm>
        </p:grpSpPr>
        <p:sp>
          <p:nvSpPr>
            <p:cNvPr id="409" name="Google Shape;409;p41"/>
            <p:cNvSpPr/>
            <p:nvPr/>
          </p:nvSpPr>
          <p:spPr>
            <a:xfrm>
              <a:off x="7048632" y="1406495"/>
              <a:ext cx="3867600" cy="7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888888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3600">
                <a:solidFill>
                  <a:srgbClr val="888888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9253464" y="1510296"/>
              <a:ext cx="400800" cy="505500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41"/>
          <p:cNvSpPr/>
          <p:nvPr/>
        </p:nvSpPr>
        <p:spPr>
          <a:xfrm>
            <a:off x="454807" y="2871392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454811" y="3401905"/>
            <a:ext cx="997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454811" y="5040275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Edge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454800" y="4490289"/>
            <a:ext cx="10375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Node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454800" y="1661638"/>
            <a:ext cx="112824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8540568" y="1661649"/>
            <a:ext cx="3867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F7F7F"/>
                </a:solidFill>
                <a:latin typeface="IBM Plex Mono"/>
                <a:ea typeface="IBM Plex Mono"/>
                <a:cs typeface="IBM Plex Mono"/>
                <a:sym typeface="IBM Plex Mono"/>
              </a:rPr>
              <a:t>(… -&gt; m a)</a:t>
            </a:r>
            <a:endParaRPr sz="36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10212000" y="1765450"/>
            <a:ext cx="400800" cy="50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0" y="0"/>
            <a:ext cx="12007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Example: an EDSL for generating graph code</a:t>
            </a:r>
            <a:endParaRPr b="1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750" y="1658450"/>
            <a:ext cx="3541098" cy="35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674" y="1653125"/>
            <a:ext cx="2362928" cy="355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/>
          <p:nvPr/>
        </p:nvSpPr>
        <p:spPr>
          <a:xfrm>
            <a:off x="454792" y="1320365"/>
            <a:ext cx="11282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-1" y="1"/>
            <a:ext cx="8601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42"/>
          <p:cNvGrpSpPr/>
          <p:nvPr/>
        </p:nvGrpSpPr>
        <p:grpSpPr>
          <a:xfrm>
            <a:off x="8405091" y="-23386"/>
            <a:ext cx="4507200" cy="831000"/>
            <a:chOff x="6871855" y="-390"/>
            <a:chExt cx="4507200" cy="831000"/>
          </a:xfrm>
        </p:grpSpPr>
        <p:sp>
          <p:nvSpPr>
            <p:cNvPr id="425" name="Google Shape;425;p42"/>
            <p:cNvSpPr/>
            <p:nvPr/>
          </p:nvSpPr>
          <p:spPr>
            <a:xfrm>
              <a:off x="6871855" y="-390"/>
              <a:ext cx="4507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9777614" y="117461"/>
              <a:ext cx="590700" cy="643500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42"/>
          <p:cNvSpPr/>
          <p:nvPr/>
        </p:nvSpPr>
        <p:spPr>
          <a:xfrm>
            <a:off x="454807" y="2910429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</p:txBody>
      </p:sp>
      <p:sp>
        <p:nvSpPr>
          <p:cNvPr id="428" name="Google Shape;428;p42"/>
          <p:cNvSpPr/>
          <p:nvPr/>
        </p:nvSpPr>
        <p:spPr>
          <a:xfrm>
            <a:off x="454811" y="4622518"/>
            <a:ext cx="997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454811" y="5207225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454800" y="3495139"/>
            <a:ext cx="10375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2"/>
          <p:cNvSpPr/>
          <p:nvPr/>
        </p:nvSpPr>
        <p:spPr>
          <a:xfrm>
            <a:off x="5659350" y="2347950"/>
            <a:ext cx="6339000" cy="2162100"/>
          </a:xfrm>
          <a:prstGeom prst="wedgeRectCallout">
            <a:avLst>
              <a:gd fmla="val -60157" name="adj1"/>
              <a:gd fmla="val -9924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data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=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Node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{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…    </a:t>
            </a:r>
            <a:r>
              <a:rPr lang="en-US" sz="3200">
                <a:solidFill>
                  <a:srgbClr val="434343"/>
                </a:solidFill>
                <a:latin typeface="IBM Plex Mono"/>
                <a:ea typeface="IBM Plex Mono"/>
                <a:cs typeface="IBM Plex Mono"/>
                <a:sym typeface="IBM Plex Mono"/>
              </a:rPr>
              <a:t>-- extra stuff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info ::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endParaRPr sz="3200">
              <a:solidFill>
                <a:srgbClr val="0070C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}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Effect-full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43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438" name="Google Shape;438;p43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9038706" y="111783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43"/>
          <p:cNvSpPr/>
          <p:nvPr/>
        </p:nvSpPr>
        <p:spPr>
          <a:xfrm>
            <a:off x="454807" y="2910429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endParaRPr/>
          </a:p>
        </p:txBody>
      </p:sp>
      <p:sp>
        <p:nvSpPr>
          <p:cNvPr id="441" name="Google Shape;441;p43"/>
          <p:cNvSpPr/>
          <p:nvPr/>
        </p:nvSpPr>
        <p:spPr>
          <a:xfrm>
            <a:off x="454799" y="4622525"/>
            <a:ext cx="1055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EdgeId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454811" y="5207225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 Graph EdgeId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454800" y="3495139"/>
            <a:ext cx="10375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 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3"/>
          <p:cNvSpPr/>
          <p:nvPr/>
        </p:nvSpPr>
        <p:spPr>
          <a:xfrm>
            <a:off x="454792" y="1320365"/>
            <a:ext cx="11282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5" name="Google Shape;445;p43"/>
          <p:cNvSpPr/>
          <p:nvPr/>
        </p:nvSpPr>
        <p:spPr>
          <a:xfrm>
            <a:off x="5982150" y="2441400"/>
            <a:ext cx="1569900" cy="739500"/>
          </a:xfrm>
          <a:prstGeom prst="wedgeRectCallout">
            <a:avLst>
              <a:gd fmla="val -81297" name="adj1"/>
              <a:gd fmla="val 43098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~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Int</a:t>
            </a:r>
            <a:endParaRPr/>
          </a:p>
        </p:txBody>
      </p:sp>
      <p:sp>
        <p:nvSpPr>
          <p:cNvPr id="446" name="Google Shape;446;p43"/>
          <p:cNvSpPr/>
          <p:nvPr/>
        </p:nvSpPr>
        <p:spPr>
          <a:xfrm>
            <a:off x="4443725" y="3495125"/>
            <a:ext cx="7517100" cy="2617800"/>
          </a:xfrm>
          <a:prstGeom prst="wedgeRectCallout">
            <a:avLst>
              <a:gd fmla="val -64125" name="adj1"/>
              <a:gd fmla="val -51892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type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=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State GraphSt 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IBM Plex Mono"/>
                <a:ea typeface="IBM Plex Mono"/>
                <a:cs typeface="IBM Plex Mono"/>
                <a:sym typeface="IBM Plex Mono"/>
              </a:rPr>
              <a:t> data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GraphSt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=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GraphSt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{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…    </a:t>
            </a:r>
            <a:r>
              <a:rPr lang="en-US" sz="3200">
                <a:solidFill>
                  <a:srgbClr val="434343"/>
                </a:solidFill>
                <a:latin typeface="IBM Plex Mono"/>
                <a:ea typeface="IBM Plex Mono"/>
                <a:cs typeface="IBM Plex Mono"/>
                <a:sym typeface="IBM Plex Mono"/>
              </a:rPr>
              <a:t>-- extra stuff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info ::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Map NodeId SrcInfo</a:t>
            </a:r>
            <a:endParaRPr sz="32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BM Plex Mono"/>
                <a:ea typeface="IBM Plex Mono"/>
                <a:cs typeface="IBM Plex Mono"/>
                <a:sym typeface="IBM Plex Mono"/>
              </a:rPr>
              <a:t> }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/>
          <p:nvPr/>
        </p:nvSpPr>
        <p:spPr>
          <a:xfrm>
            <a:off x="2390494" y="668895"/>
            <a:ext cx="543877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48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Monad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=&gt; m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-&gt; </a:t>
            </a:r>
            <a:r>
              <a:rPr lang="en-US" sz="48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-&gt; m a</a:t>
            </a:r>
            <a:endParaRPr sz="48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/>
          <p:nvPr/>
        </p:nvSpPr>
        <p:spPr>
          <a:xfrm>
            <a:off x="267729" y="1939820"/>
            <a:ext cx="4222259" cy="16941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fully polymorphic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ensure type safe transformation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5"/>
          <p:cNvSpPr/>
          <p:nvPr/>
        </p:nvSpPr>
        <p:spPr>
          <a:xfrm>
            <a:off x="7353684" y="1939820"/>
            <a:ext cx="4379511" cy="162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different behaviors depending on the concrete type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ed&#10;&#10;Description automatically generated" id="458" name="Google Shape;4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09839">
            <a:off x="4556294" y="1801617"/>
            <a:ext cx="2660696" cy="239750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5"/>
          <p:cNvSpPr/>
          <p:nvPr/>
        </p:nvSpPr>
        <p:spPr>
          <a:xfrm>
            <a:off x="570659" y="422878"/>
            <a:ext cx="54387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</a:t>
            </a:r>
            <a:r>
              <a:rPr lang="en-US" sz="4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must:</a:t>
            </a:r>
            <a:endParaRPr/>
          </a:p>
        </p:txBody>
      </p:sp>
      <p:sp>
        <p:nvSpPr>
          <p:cNvPr id="460" name="Google Shape;460;p45"/>
          <p:cNvSpPr/>
          <p:nvPr/>
        </p:nvSpPr>
        <p:spPr>
          <a:xfrm>
            <a:off x="267728" y="4446728"/>
            <a:ext cx="11924271" cy="16941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approach: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Annotations type class with default trivial instance (failsafe)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Several overlapping more concrete ones (desired behavior)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/>
          <p:nvPr/>
        </p:nvSpPr>
        <p:spPr>
          <a:xfrm>
            <a:off x="454792" y="1358540"/>
            <a:ext cx="11282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 :: a -&gt;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a </a:t>
            </a:r>
            <a:endParaRPr b="1"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66" name="Google Shape;466;p46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7" name="Google Shape;467;p46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468" name="Google Shape;468;p46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9777614" y="117461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454792" y="4867507"/>
            <a:ext cx="11737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 a _ = a</a:t>
            </a:r>
            <a:endParaRPr b="1"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71" name="Google Shape;471;p46"/>
          <p:cNvSpPr/>
          <p:nvPr/>
        </p:nvSpPr>
        <p:spPr>
          <a:xfrm>
            <a:off x="454800" y="2830850"/>
            <a:ext cx="115794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 :: (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Monad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m,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 =&gt; m a -&gt;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SrcInfo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m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 ma info = (`annotate` info) &lt;$&gt; ma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/>
          <p:nvPr/>
        </p:nvSpPr>
        <p:spPr>
          <a:xfrm>
            <a:off x="501882" y="1155367"/>
            <a:ext cx="959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endParaRPr/>
          </a:p>
        </p:txBody>
      </p:sp>
      <p:sp>
        <p:nvSpPr>
          <p:cNvPr id="477" name="Google Shape;477;p47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7"/>
          <p:cNvSpPr/>
          <p:nvPr/>
        </p:nvSpPr>
        <p:spPr>
          <a:xfrm>
            <a:off x="501882" y="2090171"/>
            <a:ext cx="113037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= 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{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…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-US" sz="3200">
                <a:solidFill>
                  <a:srgbClr val="A5A5A5"/>
                </a:solidFill>
                <a:latin typeface="IBM Plex Mono"/>
                <a:ea typeface="IBM Plex Mono"/>
                <a:cs typeface="IBM Plex Mono"/>
                <a:sym typeface="IBM Plex Mono"/>
              </a:rPr>
              <a:t>-- extra stuff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5A5A5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      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A5A5A5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name ::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String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      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loc  ::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Loc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      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}   </a:t>
            </a:r>
            <a:endParaRPr/>
          </a:p>
        </p:txBody>
      </p:sp>
      <p:sp>
        <p:nvSpPr>
          <p:cNvPr id="479" name="Google Shape;479;p47"/>
          <p:cNvSpPr/>
          <p:nvPr/>
        </p:nvSpPr>
        <p:spPr>
          <a:xfrm>
            <a:off x="501882" y="4426103"/>
            <a:ext cx="103751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 aNode (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nm l) =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aNode { name = nm, loc = l }</a:t>
            </a:r>
            <a:endParaRPr/>
          </a:p>
        </p:txBody>
      </p:sp>
      <p:grpSp>
        <p:nvGrpSpPr>
          <p:cNvPr id="480" name="Google Shape;480;p47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481" name="Google Shape;481;p47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9777614" y="117461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3" name="Google Shape;4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250" y="4426103"/>
            <a:ext cx="1828675" cy="1522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/>
          <p:nvPr/>
        </p:nvSpPr>
        <p:spPr>
          <a:xfrm>
            <a:off x="506261" y="3754750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 …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89" name="Google Shape;489;p48"/>
          <p:cNvSpPr/>
          <p:nvPr/>
        </p:nvSpPr>
        <p:spPr>
          <a:xfrm>
            <a:off x="506261" y="2246768"/>
            <a:ext cx="997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90" name="Google Shape;490;p48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Effect-free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1" name="Google Shape;491;p48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492" name="Google Shape;492;p48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9777614" y="117461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/>
          <p:nvPr/>
        </p:nvSpPr>
        <p:spPr>
          <a:xfrm>
            <a:off x="340515" y="1100966"/>
            <a:ext cx="130617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99" name="Google Shape;499;p49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Effect-full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9"/>
          <p:cNvSpPr/>
          <p:nvPr/>
        </p:nvSpPr>
        <p:spPr>
          <a:xfrm>
            <a:off x="340516" y="1919612"/>
            <a:ext cx="11303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newtype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= 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</a:t>
            </a:r>
            <a:endParaRPr/>
          </a:p>
        </p:txBody>
      </p:sp>
      <p:sp>
        <p:nvSpPr>
          <p:cNvPr id="501" name="Google Shape;501;p49"/>
          <p:cNvSpPr/>
          <p:nvPr/>
        </p:nvSpPr>
        <p:spPr>
          <a:xfrm>
            <a:off x="340515" y="3695449"/>
            <a:ext cx="123687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683C6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GraphState 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= GraphState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{ …     </a:t>
            </a:r>
            <a:r>
              <a:rPr lang="en-US" sz="3200">
                <a:solidFill>
                  <a:srgbClr val="7F7F7F"/>
                </a:solidFill>
                <a:latin typeface="IBM Plex Mono"/>
                <a:ea typeface="IBM Plex Mono"/>
                <a:cs typeface="IBM Plex Mono"/>
                <a:sym typeface="IBM Plex Mono"/>
              </a:rPr>
              <a:t>-- extra stuff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, names ::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Map Id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String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, locs  ::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 Map Id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Maybe Loc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3200">
              <a:solidFill>
                <a:srgbClr val="7F7F7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5A5A5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}   </a:t>
            </a:r>
            <a:endParaRPr/>
          </a:p>
        </p:txBody>
      </p:sp>
      <p:sp>
        <p:nvSpPr>
          <p:cNvPr id="502" name="Google Shape;502;p49"/>
          <p:cNvSpPr/>
          <p:nvPr/>
        </p:nvSpPr>
        <p:spPr>
          <a:xfrm>
            <a:off x="340515" y="2984212"/>
            <a:ext cx="11303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type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 =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State GraphState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</a:t>
            </a:r>
            <a:endParaRPr sz="3200">
              <a:solidFill>
                <a:srgbClr val="7030A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503" name="Google Shape;503;p49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504" name="Google Shape;504;p49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505" name="Google Shape;505;p49"/>
            <p:cNvSpPr/>
            <p:nvPr/>
          </p:nvSpPr>
          <p:spPr>
            <a:xfrm>
              <a:off x="9038706" y="111783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0"/>
          <p:cNvSpPr/>
          <p:nvPr/>
        </p:nvSpPr>
        <p:spPr>
          <a:xfrm>
            <a:off x="509587" y="1811974"/>
            <a:ext cx="1168241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annotateM mid (</a:t>
            </a:r>
            <a:r>
              <a:rPr lang="en-US" sz="3200">
                <a:solidFill>
                  <a:srgbClr val="7030A0"/>
                </a:solidFill>
                <a:latin typeface="IBM Plex Mono"/>
                <a:ea typeface="IBM Plex Mono"/>
                <a:cs typeface="IBM Plex Mono"/>
                <a:sym typeface="IBM Plex Mono"/>
              </a:rPr>
              <a:t>Info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nm l) =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id &lt;- mid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modify $ \st -&gt;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st { names = insert id nm (names st)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     , locs  = insert id l  (locs  st)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return id</a:t>
            </a:r>
            <a:endParaRPr/>
          </a:p>
        </p:txBody>
      </p:sp>
      <p:sp>
        <p:nvSpPr>
          <p:cNvPr id="511" name="Google Shape;511;p50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Effect-full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50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513" name="Google Shape;513;p50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514" name="Google Shape;514;p50"/>
            <p:cNvSpPr/>
            <p:nvPr/>
          </p:nvSpPr>
          <p:spPr>
            <a:xfrm>
              <a:off x="9038706" y="111783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1"/>
          <p:cNvSpPr/>
          <p:nvPr/>
        </p:nvSpPr>
        <p:spPr>
          <a:xfrm>
            <a:off x="496635" y="3745951"/>
            <a:ext cx="102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instance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AnnotatedM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683C6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0070C0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 …</a:t>
            </a:r>
            <a:endParaRPr sz="3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20" name="Google Shape;520;p51"/>
          <p:cNvSpPr/>
          <p:nvPr/>
        </p:nvSpPr>
        <p:spPr>
          <a:xfrm>
            <a:off x="496624" y="2319500"/>
            <a:ext cx="10893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(--&gt;)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::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NodeId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-&gt;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Graph</a:t>
            </a:r>
            <a:r>
              <a:rPr lang="en-US"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-US" sz="3200">
                <a:solidFill>
                  <a:srgbClr val="2E87C8"/>
                </a:solidFill>
                <a:latin typeface="IBM Plex Mono"/>
                <a:ea typeface="IBM Plex Mono"/>
                <a:cs typeface="IBM Plex Mono"/>
                <a:sym typeface="IBM Plex Mono"/>
              </a:rPr>
              <a:t>EdgeId</a:t>
            </a:r>
            <a:endParaRPr sz="3200">
              <a:solidFill>
                <a:srgbClr val="2E87C8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21" name="Google Shape;521;p51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Effect-full annotations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Google Shape;522;p51"/>
          <p:cNvGrpSpPr/>
          <p:nvPr/>
        </p:nvGrpSpPr>
        <p:grpSpPr>
          <a:xfrm>
            <a:off x="8405091" y="-23386"/>
            <a:ext cx="4507344" cy="830997"/>
            <a:chOff x="6871855" y="-390"/>
            <a:chExt cx="4507344" cy="830997"/>
          </a:xfrm>
        </p:grpSpPr>
        <p:sp>
          <p:nvSpPr>
            <p:cNvPr id="523" name="Google Shape;523;p51"/>
            <p:cNvSpPr/>
            <p:nvPr/>
          </p:nvSpPr>
          <p:spPr>
            <a:xfrm>
              <a:off x="6871855" y="-390"/>
              <a:ext cx="4507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(… -&gt; m a)</a:t>
              </a:r>
              <a:endParaRPr sz="48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524" name="Google Shape;524;p51"/>
            <p:cNvSpPr/>
            <p:nvPr/>
          </p:nvSpPr>
          <p:spPr>
            <a:xfrm>
              <a:off x="9038706" y="111783"/>
              <a:ext cx="590551" cy="643593"/>
            </a:xfrm>
            <a:prstGeom prst="ellipse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31" name="Google Shape;131;p16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34" name="Google Shape;134;p16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 u="non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 u="non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 u="non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n0 -&gt;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 u="non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n1 -&gt; n0;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 u="none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b="0" sz="3200" u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36" name="Google Shape;136;p16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0" y="0"/>
            <a:ext cx="11910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Example: an EDSL for generating graph code</a:t>
            </a:r>
            <a:endParaRPr b="1" sz="480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7965649" y="2356700"/>
            <a:ext cx="2441543" cy="1461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-1" y="1"/>
            <a:ext cx="900056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1) The name binding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45" name="Google Shape;145;p17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endParaRPr/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n0 -&gt;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n1 -&gt; n0;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50" name="Google Shape;150;p17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7965649" y="2356700"/>
            <a:ext cx="2441400" cy="146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-1" y="1"/>
            <a:ext cx="900056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1) The name binding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18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58" name="Google Shape;158;p18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n0 -&gt;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n1 -&gt; n0;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60" name="Google Shape;160;p18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62" name="Google Shape;162;p18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“green”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“red”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0" y="0"/>
            <a:ext cx="8498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1) The name binding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9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70" name="Google Shape;170;p19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-&gt; red;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-&gt; green;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72" name="Google Shape;172;p19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9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74" name="Google Shape;174;p19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“green”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“red”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76" name="Google Shape;176;p19"/>
          <p:cNvSpPr/>
          <p:nvPr/>
        </p:nvSpPr>
        <p:spPr>
          <a:xfrm>
            <a:off x="4356682" y="2417548"/>
            <a:ext cx="2047873" cy="772596"/>
          </a:xfrm>
          <a:custGeom>
            <a:rect b="b" l="l" r="r" t="t"/>
            <a:pathLst>
              <a:path extrusionOk="0" fill="none" h="772596" w="2047873">
                <a:moveTo>
                  <a:pt x="118674" y="66675"/>
                </a:moveTo>
                <a:cubicBezTo>
                  <a:pt x="298478" y="-2196"/>
                  <a:pt x="164442" y="60974"/>
                  <a:pt x="534034" y="28575"/>
                </a:cubicBezTo>
                <a:cubicBezTo>
                  <a:pt x="767898" y="26890"/>
                  <a:pt x="680771" y="33312"/>
                  <a:pt x="937527" y="0"/>
                </a:cubicBezTo>
                <a:cubicBezTo>
                  <a:pt x="1013343" y="-2664"/>
                  <a:pt x="1247730" y="7223"/>
                  <a:pt x="1376622" y="19050"/>
                </a:cubicBezTo>
                <a:cubicBezTo>
                  <a:pt x="1392488" y="19745"/>
                  <a:pt x="1406705" y="26817"/>
                  <a:pt x="1424092" y="28575"/>
                </a:cubicBezTo>
                <a:cubicBezTo>
                  <a:pt x="1469185" y="34602"/>
                  <a:pt x="1504590" y="28389"/>
                  <a:pt x="1542766" y="38100"/>
                </a:cubicBezTo>
                <a:cubicBezTo>
                  <a:pt x="1647937" y="62906"/>
                  <a:pt x="1559653" y="42351"/>
                  <a:pt x="1791982" y="57150"/>
                </a:cubicBezTo>
                <a:cubicBezTo>
                  <a:pt x="1840294" y="53517"/>
                  <a:pt x="1884803" y="63653"/>
                  <a:pt x="1934391" y="66675"/>
                </a:cubicBezTo>
                <a:cubicBezTo>
                  <a:pt x="1957579" y="73577"/>
                  <a:pt x="1981262" y="72591"/>
                  <a:pt x="2005596" y="85725"/>
                </a:cubicBezTo>
                <a:cubicBezTo>
                  <a:pt x="2085816" y="111841"/>
                  <a:pt x="2044857" y="92322"/>
                  <a:pt x="1898789" y="85725"/>
                </a:cubicBezTo>
                <a:cubicBezTo>
                  <a:pt x="1868742" y="77007"/>
                  <a:pt x="1755995" y="74234"/>
                  <a:pt x="1732645" y="76200"/>
                </a:cubicBezTo>
                <a:cubicBezTo>
                  <a:pt x="1707366" y="72261"/>
                  <a:pt x="1687724" y="57000"/>
                  <a:pt x="1661440" y="57150"/>
                </a:cubicBezTo>
                <a:cubicBezTo>
                  <a:pt x="1629435" y="51820"/>
                  <a:pt x="1598346" y="50246"/>
                  <a:pt x="1566501" y="47625"/>
                </a:cubicBezTo>
                <a:cubicBezTo>
                  <a:pt x="1443936" y="36647"/>
                  <a:pt x="1457915" y="37634"/>
                  <a:pt x="1317285" y="28575"/>
                </a:cubicBezTo>
                <a:cubicBezTo>
                  <a:pt x="1108833" y="94344"/>
                  <a:pt x="645987" y="74969"/>
                  <a:pt x="522167" y="38100"/>
                </a:cubicBezTo>
                <a:cubicBezTo>
                  <a:pt x="483606" y="35808"/>
                  <a:pt x="464323" y="48274"/>
                  <a:pt x="427227" y="57150"/>
                </a:cubicBezTo>
                <a:cubicBezTo>
                  <a:pt x="408654" y="58433"/>
                  <a:pt x="361642" y="69701"/>
                  <a:pt x="344155" y="76200"/>
                </a:cubicBezTo>
                <a:cubicBezTo>
                  <a:pt x="328943" y="82196"/>
                  <a:pt x="318976" y="87812"/>
                  <a:pt x="308553" y="95250"/>
                </a:cubicBezTo>
                <a:cubicBezTo>
                  <a:pt x="304266" y="105739"/>
                  <a:pt x="287223" y="117167"/>
                  <a:pt x="296685" y="123825"/>
                </a:cubicBezTo>
                <a:cubicBezTo>
                  <a:pt x="323945" y="140381"/>
                  <a:pt x="351103" y="139485"/>
                  <a:pt x="379757" y="142875"/>
                </a:cubicBezTo>
                <a:cubicBezTo>
                  <a:pt x="454767" y="153339"/>
                  <a:pt x="508319" y="157446"/>
                  <a:pt x="581504" y="152400"/>
                </a:cubicBezTo>
                <a:cubicBezTo>
                  <a:pt x="694889" y="147712"/>
                  <a:pt x="800006" y="151403"/>
                  <a:pt x="901924" y="142875"/>
                </a:cubicBezTo>
                <a:cubicBezTo>
                  <a:pt x="914045" y="142213"/>
                  <a:pt x="924099" y="133061"/>
                  <a:pt x="937527" y="133350"/>
                </a:cubicBezTo>
                <a:cubicBezTo>
                  <a:pt x="967169" y="130375"/>
                  <a:pt x="1010807" y="127985"/>
                  <a:pt x="1044334" y="123825"/>
                </a:cubicBezTo>
                <a:cubicBezTo>
                  <a:pt x="1062259" y="122493"/>
                  <a:pt x="1084340" y="117482"/>
                  <a:pt x="1103671" y="114300"/>
                </a:cubicBezTo>
                <a:cubicBezTo>
                  <a:pt x="1107573" y="113777"/>
                  <a:pt x="1115539" y="114300"/>
                  <a:pt x="1115538" y="114300"/>
                </a:cubicBezTo>
                <a:cubicBezTo>
                  <a:pt x="1080661" y="112017"/>
                  <a:pt x="1052334" y="119627"/>
                  <a:pt x="1020599" y="123825"/>
                </a:cubicBezTo>
                <a:cubicBezTo>
                  <a:pt x="963430" y="122270"/>
                  <a:pt x="901044" y="121059"/>
                  <a:pt x="854455" y="133350"/>
                </a:cubicBezTo>
                <a:cubicBezTo>
                  <a:pt x="807503" y="137692"/>
                  <a:pt x="776460" y="152236"/>
                  <a:pt x="735780" y="161925"/>
                </a:cubicBezTo>
                <a:cubicBezTo>
                  <a:pt x="723775" y="164687"/>
                  <a:pt x="710760" y="170885"/>
                  <a:pt x="700178" y="171450"/>
                </a:cubicBezTo>
                <a:cubicBezTo>
                  <a:pt x="672225" y="179958"/>
                  <a:pt x="637970" y="170699"/>
                  <a:pt x="605239" y="180975"/>
                </a:cubicBezTo>
                <a:cubicBezTo>
                  <a:pt x="563572" y="183394"/>
                  <a:pt x="522848" y="186180"/>
                  <a:pt x="486564" y="200025"/>
                </a:cubicBezTo>
                <a:cubicBezTo>
                  <a:pt x="458360" y="202948"/>
                  <a:pt x="417811" y="212335"/>
                  <a:pt x="391625" y="219075"/>
                </a:cubicBezTo>
                <a:cubicBezTo>
                  <a:pt x="358695" y="224128"/>
                  <a:pt x="327665" y="224854"/>
                  <a:pt x="296685" y="228600"/>
                </a:cubicBezTo>
                <a:cubicBezTo>
                  <a:pt x="259369" y="229539"/>
                  <a:pt x="211982" y="231948"/>
                  <a:pt x="178011" y="247650"/>
                </a:cubicBezTo>
                <a:cubicBezTo>
                  <a:pt x="126553" y="261819"/>
                  <a:pt x="152188" y="254792"/>
                  <a:pt x="94939" y="266700"/>
                </a:cubicBezTo>
                <a:cubicBezTo>
                  <a:pt x="14472" y="310568"/>
                  <a:pt x="-1005" y="296200"/>
                  <a:pt x="59337" y="314325"/>
                </a:cubicBezTo>
                <a:cubicBezTo>
                  <a:pt x="145604" y="279858"/>
                  <a:pt x="86307" y="289149"/>
                  <a:pt x="225481" y="285750"/>
                </a:cubicBezTo>
                <a:cubicBezTo>
                  <a:pt x="338430" y="269071"/>
                  <a:pt x="277495" y="274031"/>
                  <a:pt x="415360" y="266700"/>
                </a:cubicBezTo>
                <a:cubicBezTo>
                  <a:pt x="532988" y="246934"/>
                  <a:pt x="618240" y="251472"/>
                  <a:pt x="735780" y="257175"/>
                </a:cubicBezTo>
                <a:cubicBezTo>
                  <a:pt x="756893" y="255851"/>
                  <a:pt x="776478" y="246942"/>
                  <a:pt x="795118" y="247650"/>
                </a:cubicBezTo>
                <a:cubicBezTo>
                  <a:pt x="976966" y="241581"/>
                  <a:pt x="876412" y="260452"/>
                  <a:pt x="961262" y="228600"/>
                </a:cubicBezTo>
                <a:cubicBezTo>
                  <a:pt x="1005475" y="252498"/>
                  <a:pt x="1279136" y="217443"/>
                  <a:pt x="1352887" y="238125"/>
                </a:cubicBezTo>
                <a:cubicBezTo>
                  <a:pt x="1371112" y="238902"/>
                  <a:pt x="1390587" y="245060"/>
                  <a:pt x="1412224" y="247650"/>
                </a:cubicBezTo>
                <a:cubicBezTo>
                  <a:pt x="1437231" y="252515"/>
                  <a:pt x="1460717" y="253947"/>
                  <a:pt x="1483429" y="257175"/>
                </a:cubicBezTo>
                <a:cubicBezTo>
                  <a:pt x="1499087" y="259270"/>
                  <a:pt x="1514258" y="265446"/>
                  <a:pt x="1530898" y="266700"/>
                </a:cubicBezTo>
                <a:cubicBezTo>
                  <a:pt x="1599356" y="272345"/>
                  <a:pt x="1667579" y="267069"/>
                  <a:pt x="1732645" y="276225"/>
                </a:cubicBezTo>
                <a:cubicBezTo>
                  <a:pt x="1762592" y="280156"/>
                  <a:pt x="1658951" y="275105"/>
                  <a:pt x="1625838" y="266700"/>
                </a:cubicBezTo>
                <a:cubicBezTo>
                  <a:pt x="1548848" y="277302"/>
                  <a:pt x="1470706" y="253791"/>
                  <a:pt x="1400357" y="257175"/>
                </a:cubicBezTo>
                <a:cubicBezTo>
                  <a:pt x="1339569" y="242837"/>
                  <a:pt x="1119191" y="240804"/>
                  <a:pt x="1032466" y="247650"/>
                </a:cubicBezTo>
                <a:cubicBezTo>
                  <a:pt x="783901" y="299842"/>
                  <a:pt x="703321" y="221787"/>
                  <a:pt x="450962" y="257175"/>
                </a:cubicBezTo>
                <a:cubicBezTo>
                  <a:pt x="435567" y="258023"/>
                  <a:pt x="346504" y="272210"/>
                  <a:pt x="320420" y="276225"/>
                </a:cubicBezTo>
                <a:cubicBezTo>
                  <a:pt x="309344" y="282907"/>
                  <a:pt x="276509" y="286319"/>
                  <a:pt x="284818" y="295275"/>
                </a:cubicBezTo>
                <a:cubicBezTo>
                  <a:pt x="296944" y="311092"/>
                  <a:pt x="324135" y="302217"/>
                  <a:pt x="344155" y="304800"/>
                </a:cubicBezTo>
                <a:cubicBezTo>
                  <a:pt x="385305" y="302807"/>
                  <a:pt x="421148" y="315036"/>
                  <a:pt x="462829" y="314325"/>
                </a:cubicBezTo>
                <a:cubicBezTo>
                  <a:pt x="491725" y="317935"/>
                  <a:pt x="518091" y="318689"/>
                  <a:pt x="545901" y="323850"/>
                </a:cubicBezTo>
                <a:cubicBezTo>
                  <a:pt x="615503" y="328425"/>
                  <a:pt x="696907" y="328511"/>
                  <a:pt x="771383" y="333375"/>
                </a:cubicBezTo>
                <a:cubicBezTo>
                  <a:pt x="1084602" y="275682"/>
                  <a:pt x="465363" y="347306"/>
                  <a:pt x="1210478" y="352425"/>
                </a:cubicBezTo>
                <a:cubicBezTo>
                  <a:pt x="1237756" y="350556"/>
                  <a:pt x="1266467" y="366342"/>
                  <a:pt x="1293550" y="371475"/>
                </a:cubicBezTo>
                <a:cubicBezTo>
                  <a:pt x="1330167" y="374236"/>
                  <a:pt x="1374751" y="379582"/>
                  <a:pt x="1412224" y="381000"/>
                </a:cubicBezTo>
                <a:cubicBezTo>
                  <a:pt x="1345206" y="377718"/>
                  <a:pt x="1065496" y="383282"/>
                  <a:pt x="925659" y="390525"/>
                </a:cubicBezTo>
                <a:cubicBezTo>
                  <a:pt x="677962" y="366965"/>
                  <a:pt x="430920" y="345329"/>
                  <a:pt x="166144" y="409575"/>
                </a:cubicBezTo>
                <a:cubicBezTo>
                  <a:pt x="152697" y="410712"/>
                  <a:pt x="140872" y="414048"/>
                  <a:pt x="130541" y="419100"/>
                </a:cubicBezTo>
                <a:cubicBezTo>
                  <a:pt x="114346" y="427552"/>
                  <a:pt x="98198" y="434906"/>
                  <a:pt x="83072" y="438150"/>
                </a:cubicBezTo>
                <a:cubicBezTo>
                  <a:pt x="96249" y="441384"/>
                  <a:pt x="107544" y="448674"/>
                  <a:pt x="118674" y="447675"/>
                </a:cubicBezTo>
                <a:cubicBezTo>
                  <a:pt x="162774" y="444717"/>
                  <a:pt x="208224" y="441909"/>
                  <a:pt x="249216" y="438150"/>
                </a:cubicBezTo>
                <a:cubicBezTo>
                  <a:pt x="344859" y="445821"/>
                  <a:pt x="456931" y="447372"/>
                  <a:pt x="593371" y="419100"/>
                </a:cubicBezTo>
                <a:cubicBezTo>
                  <a:pt x="726127" y="417666"/>
                  <a:pt x="1024740" y="423097"/>
                  <a:pt x="1091803" y="428625"/>
                </a:cubicBezTo>
                <a:cubicBezTo>
                  <a:pt x="1123707" y="430476"/>
                  <a:pt x="1203991" y="413075"/>
                  <a:pt x="1186743" y="438150"/>
                </a:cubicBezTo>
                <a:cubicBezTo>
                  <a:pt x="1174821" y="463585"/>
                  <a:pt x="1116608" y="449061"/>
                  <a:pt x="1079936" y="447675"/>
                </a:cubicBezTo>
                <a:cubicBezTo>
                  <a:pt x="1023270" y="443537"/>
                  <a:pt x="942226" y="441072"/>
                  <a:pt x="878190" y="457200"/>
                </a:cubicBezTo>
                <a:cubicBezTo>
                  <a:pt x="823587" y="469062"/>
                  <a:pt x="784018" y="468880"/>
                  <a:pt x="712046" y="466725"/>
                </a:cubicBezTo>
                <a:cubicBezTo>
                  <a:pt x="633636" y="463332"/>
                  <a:pt x="609964" y="476680"/>
                  <a:pt x="522167" y="476250"/>
                </a:cubicBezTo>
                <a:cubicBezTo>
                  <a:pt x="504292" y="479818"/>
                  <a:pt x="482043" y="482785"/>
                  <a:pt x="462829" y="485775"/>
                </a:cubicBezTo>
                <a:cubicBezTo>
                  <a:pt x="431045" y="491661"/>
                  <a:pt x="367889" y="504825"/>
                  <a:pt x="367890" y="504825"/>
                </a:cubicBezTo>
                <a:cubicBezTo>
                  <a:pt x="461431" y="530139"/>
                  <a:pt x="407118" y="514491"/>
                  <a:pt x="593371" y="504825"/>
                </a:cubicBezTo>
                <a:cubicBezTo>
                  <a:pt x="643276" y="496242"/>
                  <a:pt x="704272" y="495927"/>
                  <a:pt x="759515" y="485775"/>
                </a:cubicBezTo>
                <a:cubicBezTo>
                  <a:pt x="874755" y="487124"/>
                  <a:pt x="998838" y="479685"/>
                  <a:pt x="1127406" y="504825"/>
                </a:cubicBezTo>
                <a:cubicBezTo>
                  <a:pt x="1225292" y="514340"/>
                  <a:pt x="1125102" y="517482"/>
                  <a:pt x="1210478" y="523875"/>
                </a:cubicBezTo>
                <a:cubicBezTo>
                  <a:pt x="1336660" y="544341"/>
                  <a:pt x="1250596" y="515924"/>
                  <a:pt x="1317285" y="542925"/>
                </a:cubicBezTo>
                <a:cubicBezTo>
                  <a:pt x="1181188" y="570529"/>
                  <a:pt x="1262565" y="574427"/>
                  <a:pt x="1032466" y="571500"/>
                </a:cubicBezTo>
                <a:cubicBezTo>
                  <a:pt x="920132" y="584392"/>
                  <a:pt x="838188" y="593554"/>
                  <a:pt x="723913" y="590550"/>
                </a:cubicBezTo>
                <a:cubicBezTo>
                  <a:pt x="547986" y="612976"/>
                  <a:pt x="385202" y="626309"/>
                  <a:pt x="332288" y="600075"/>
                </a:cubicBezTo>
                <a:cubicBezTo>
                  <a:pt x="233079" y="586469"/>
                  <a:pt x="38397" y="598791"/>
                  <a:pt x="0" y="590550"/>
                </a:cubicBezTo>
                <a:cubicBezTo>
                  <a:pt x="220926" y="568300"/>
                  <a:pt x="505339" y="599551"/>
                  <a:pt x="759515" y="600075"/>
                </a:cubicBezTo>
                <a:cubicBezTo>
                  <a:pt x="813360" y="605958"/>
                  <a:pt x="854930" y="610080"/>
                  <a:pt x="901924" y="619125"/>
                </a:cubicBezTo>
                <a:cubicBezTo>
                  <a:pt x="930184" y="625533"/>
                  <a:pt x="958738" y="630507"/>
                  <a:pt x="984996" y="638175"/>
                </a:cubicBezTo>
                <a:cubicBezTo>
                  <a:pt x="1024267" y="645591"/>
                  <a:pt x="1103671" y="657225"/>
                  <a:pt x="1103671" y="657225"/>
                </a:cubicBezTo>
                <a:cubicBezTo>
                  <a:pt x="1048887" y="666882"/>
                  <a:pt x="1012193" y="663704"/>
                  <a:pt x="961262" y="676275"/>
                </a:cubicBezTo>
                <a:cubicBezTo>
                  <a:pt x="906263" y="677718"/>
                  <a:pt x="863247" y="689027"/>
                  <a:pt x="806985" y="685800"/>
                </a:cubicBezTo>
                <a:cubicBezTo>
                  <a:pt x="770103" y="687083"/>
                  <a:pt x="732974" y="686951"/>
                  <a:pt x="700178" y="695325"/>
                </a:cubicBezTo>
                <a:cubicBezTo>
                  <a:pt x="668073" y="697313"/>
                  <a:pt x="635916" y="711115"/>
                  <a:pt x="605239" y="714375"/>
                </a:cubicBezTo>
                <a:cubicBezTo>
                  <a:pt x="511075" y="731825"/>
                  <a:pt x="394717" y="726044"/>
                  <a:pt x="308553" y="733425"/>
                </a:cubicBezTo>
                <a:cubicBezTo>
                  <a:pt x="258700" y="727726"/>
                  <a:pt x="181600" y="747676"/>
                  <a:pt x="142409" y="742950"/>
                </a:cubicBezTo>
                <a:cubicBezTo>
                  <a:pt x="-120359" y="788742"/>
                  <a:pt x="110852" y="774095"/>
                  <a:pt x="712046" y="762000"/>
                </a:cubicBezTo>
                <a:cubicBezTo>
                  <a:pt x="735589" y="762055"/>
                  <a:pt x="758958" y="772905"/>
                  <a:pt x="783250" y="771525"/>
                </a:cubicBezTo>
                <a:cubicBezTo>
                  <a:pt x="854739" y="784423"/>
                  <a:pt x="932018" y="766819"/>
                  <a:pt x="1008731" y="771525"/>
                </a:cubicBezTo>
              </a:path>
              <a:path extrusionOk="0" h="772596" w="2047873">
                <a:moveTo>
                  <a:pt x="118674" y="66675"/>
                </a:moveTo>
                <a:cubicBezTo>
                  <a:pt x="299598" y="32376"/>
                  <a:pt x="181445" y="54271"/>
                  <a:pt x="534034" y="28575"/>
                </a:cubicBezTo>
                <a:cubicBezTo>
                  <a:pt x="760559" y="3700"/>
                  <a:pt x="672410" y="28059"/>
                  <a:pt x="937527" y="0"/>
                </a:cubicBezTo>
                <a:cubicBezTo>
                  <a:pt x="1017591" y="-5854"/>
                  <a:pt x="1257852" y="-14227"/>
                  <a:pt x="1376622" y="19050"/>
                </a:cubicBezTo>
                <a:cubicBezTo>
                  <a:pt x="1393642" y="23307"/>
                  <a:pt x="1407981" y="28810"/>
                  <a:pt x="1424092" y="28575"/>
                </a:cubicBezTo>
                <a:cubicBezTo>
                  <a:pt x="1465713" y="31310"/>
                  <a:pt x="1507237" y="39737"/>
                  <a:pt x="1542766" y="38100"/>
                </a:cubicBezTo>
                <a:cubicBezTo>
                  <a:pt x="1641854" y="68157"/>
                  <a:pt x="1546371" y="30744"/>
                  <a:pt x="1791982" y="57150"/>
                </a:cubicBezTo>
                <a:cubicBezTo>
                  <a:pt x="1837948" y="60812"/>
                  <a:pt x="1888443" y="63413"/>
                  <a:pt x="1934391" y="66675"/>
                </a:cubicBezTo>
                <a:cubicBezTo>
                  <a:pt x="1945862" y="73851"/>
                  <a:pt x="1990844" y="78487"/>
                  <a:pt x="2005596" y="85725"/>
                </a:cubicBezTo>
                <a:cubicBezTo>
                  <a:pt x="2082420" y="110625"/>
                  <a:pt x="2048465" y="96464"/>
                  <a:pt x="1898789" y="85725"/>
                </a:cubicBezTo>
                <a:cubicBezTo>
                  <a:pt x="1861595" y="74720"/>
                  <a:pt x="1781715" y="92378"/>
                  <a:pt x="1732645" y="76200"/>
                </a:cubicBezTo>
                <a:cubicBezTo>
                  <a:pt x="1704991" y="71449"/>
                  <a:pt x="1683765" y="58704"/>
                  <a:pt x="1661440" y="57150"/>
                </a:cubicBezTo>
                <a:cubicBezTo>
                  <a:pt x="1629095" y="52874"/>
                  <a:pt x="1594251" y="50771"/>
                  <a:pt x="1566501" y="47625"/>
                </a:cubicBezTo>
                <a:cubicBezTo>
                  <a:pt x="1443101" y="34492"/>
                  <a:pt x="1454362" y="36962"/>
                  <a:pt x="1317285" y="28575"/>
                </a:cubicBezTo>
                <a:cubicBezTo>
                  <a:pt x="1168140" y="77231"/>
                  <a:pt x="629306" y="-18316"/>
                  <a:pt x="522167" y="38100"/>
                </a:cubicBezTo>
                <a:cubicBezTo>
                  <a:pt x="482812" y="36583"/>
                  <a:pt x="461169" y="49001"/>
                  <a:pt x="427227" y="57150"/>
                </a:cubicBezTo>
                <a:cubicBezTo>
                  <a:pt x="409504" y="59004"/>
                  <a:pt x="366854" y="70171"/>
                  <a:pt x="344155" y="76200"/>
                </a:cubicBezTo>
                <a:cubicBezTo>
                  <a:pt x="330442" y="82683"/>
                  <a:pt x="321079" y="89951"/>
                  <a:pt x="308553" y="95250"/>
                </a:cubicBezTo>
                <a:cubicBezTo>
                  <a:pt x="305762" y="104686"/>
                  <a:pt x="286514" y="118231"/>
                  <a:pt x="296685" y="123825"/>
                </a:cubicBezTo>
                <a:cubicBezTo>
                  <a:pt x="319950" y="136937"/>
                  <a:pt x="348960" y="140197"/>
                  <a:pt x="379757" y="142875"/>
                </a:cubicBezTo>
                <a:cubicBezTo>
                  <a:pt x="442882" y="146572"/>
                  <a:pt x="517512" y="145464"/>
                  <a:pt x="581504" y="152400"/>
                </a:cubicBezTo>
                <a:cubicBezTo>
                  <a:pt x="678971" y="165355"/>
                  <a:pt x="787205" y="138863"/>
                  <a:pt x="901924" y="142875"/>
                </a:cubicBezTo>
                <a:cubicBezTo>
                  <a:pt x="913152" y="144017"/>
                  <a:pt x="927161" y="133561"/>
                  <a:pt x="937527" y="133350"/>
                </a:cubicBezTo>
                <a:cubicBezTo>
                  <a:pt x="976853" y="130705"/>
                  <a:pt x="1013366" y="123073"/>
                  <a:pt x="1044334" y="123825"/>
                </a:cubicBezTo>
                <a:cubicBezTo>
                  <a:pt x="1064542" y="120824"/>
                  <a:pt x="1084015" y="114861"/>
                  <a:pt x="1103671" y="114300"/>
                </a:cubicBezTo>
                <a:cubicBezTo>
                  <a:pt x="1107573" y="113778"/>
                  <a:pt x="1115538" y="114300"/>
                  <a:pt x="1115538" y="114300"/>
                </a:cubicBezTo>
                <a:cubicBezTo>
                  <a:pt x="1083109" y="120946"/>
                  <a:pt x="1054146" y="120819"/>
                  <a:pt x="1020599" y="123825"/>
                </a:cubicBezTo>
                <a:cubicBezTo>
                  <a:pt x="966012" y="138846"/>
                  <a:pt x="899396" y="128870"/>
                  <a:pt x="854455" y="133350"/>
                </a:cubicBezTo>
                <a:cubicBezTo>
                  <a:pt x="819232" y="138135"/>
                  <a:pt x="774493" y="151718"/>
                  <a:pt x="735780" y="161925"/>
                </a:cubicBezTo>
                <a:cubicBezTo>
                  <a:pt x="722587" y="165771"/>
                  <a:pt x="713655" y="168433"/>
                  <a:pt x="700178" y="171450"/>
                </a:cubicBezTo>
                <a:cubicBezTo>
                  <a:pt x="671054" y="177727"/>
                  <a:pt x="636411" y="176139"/>
                  <a:pt x="605239" y="180975"/>
                </a:cubicBezTo>
                <a:cubicBezTo>
                  <a:pt x="567104" y="190780"/>
                  <a:pt x="527837" y="191625"/>
                  <a:pt x="486564" y="200025"/>
                </a:cubicBezTo>
                <a:cubicBezTo>
                  <a:pt x="455418" y="206019"/>
                  <a:pt x="425463" y="215219"/>
                  <a:pt x="391625" y="219075"/>
                </a:cubicBezTo>
                <a:cubicBezTo>
                  <a:pt x="363341" y="221722"/>
                  <a:pt x="327831" y="225475"/>
                  <a:pt x="296685" y="228600"/>
                </a:cubicBezTo>
                <a:cubicBezTo>
                  <a:pt x="256527" y="233595"/>
                  <a:pt x="213562" y="233113"/>
                  <a:pt x="178011" y="247650"/>
                </a:cubicBezTo>
                <a:cubicBezTo>
                  <a:pt x="128087" y="257025"/>
                  <a:pt x="156363" y="253959"/>
                  <a:pt x="94939" y="266700"/>
                </a:cubicBezTo>
                <a:cubicBezTo>
                  <a:pt x="14366" y="310561"/>
                  <a:pt x="-3142" y="297868"/>
                  <a:pt x="59337" y="314325"/>
                </a:cubicBezTo>
                <a:cubicBezTo>
                  <a:pt x="159833" y="287583"/>
                  <a:pt x="95682" y="301547"/>
                  <a:pt x="225481" y="285750"/>
                </a:cubicBezTo>
                <a:cubicBezTo>
                  <a:pt x="333669" y="274017"/>
                  <a:pt x="275500" y="275919"/>
                  <a:pt x="415360" y="266700"/>
                </a:cubicBezTo>
                <a:cubicBezTo>
                  <a:pt x="532922" y="245807"/>
                  <a:pt x="633838" y="253719"/>
                  <a:pt x="735780" y="257175"/>
                </a:cubicBezTo>
                <a:cubicBezTo>
                  <a:pt x="759200" y="252925"/>
                  <a:pt x="775174" y="250201"/>
                  <a:pt x="795118" y="247650"/>
                </a:cubicBezTo>
                <a:cubicBezTo>
                  <a:pt x="966850" y="231540"/>
                  <a:pt x="851682" y="237045"/>
                  <a:pt x="961262" y="228600"/>
                </a:cubicBezTo>
                <a:cubicBezTo>
                  <a:pt x="1147336" y="207214"/>
                  <a:pt x="1166614" y="242377"/>
                  <a:pt x="1352887" y="238125"/>
                </a:cubicBezTo>
                <a:cubicBezTo>
                  <a:pt x="1372489" y="242186"/>
                  <a:pt x="1393095" y="244546"/>
                  <a:pt x="1412224" y="247650"/>
                </a:cubicBezTo>
                <a:cubicBezTo>
                  <a:pt x="1436364" y="251581"/>
                  <a:pt x="1460658" y="250637"/>
                  <a:pt x="1483429" y="257175"/>
                </a:cubicBezTo>
                <a:cubicBezTo>
                  <a:pt x="1499487" y="260305"/>
                  <a:pt x="1513180" y="262800"/>
                  <a:pt x="1530898" y="266700"/>
                </a:cubicBezTo>
                <a:cubicBezTo>
                  <a:pt x="1606537" y="270189"/>
                  <a:pt x="1677207" y="276632"/>
                  <a:pt x="1732645" y="276225"/>
                </a:cubicBezTo>
                <a:cubicBezTo>
                  <a:pt x="1769908" y="277461"/>
                  <a:pt x="1661635" y="273276"/>
                  <a:pt x="1625838" y="266700"/>
                </a:cubicBezTo>
                <a:cubicBezTo>
                  <a:pt x="1554571" y="263210"/>
                  <a:pt x="1474495" y="258670"/>
                  <a:pt x="1400357" y="257175"/>
                </a:cubicBezTo>
                <a:cubicBezTo>
                  <a:pt x="1352334" y="254677"/>
                  <a:pt x="1149196" y="223115"/>
                  <a:pt x="1032466" y="247650"/>
                </a:cubicBezTo>
                <a:cubicBezTo>
                  <a:pt x="938317" y="298534"/>
                  <a:pt x="509406" y="267487"/>
                  <a:pt x="450962" y="257175"/>
                </a:cubicBezTo>
                <a:cubicBezTo>
                  <a:pt x="436505" y="258608"/>
                  <a:pt x="342884" y="276623"/>
                  <a:pt x="320420" y="276225"/>
                </a:cubicBezTo>
                <a:cubicBezTo>
                  <a:pt x="307937" y="283364"/>
                  <a:pt x="278160" y="283800"/>
                  <a:pt x="284818" y="295275"/>
                </a:cubicBezTo>
                <a:cubicBezTo>
                  <a:pt x="296645" y="310167"/>
                  <a:pt x="324607" y="302811"/>
                  <a:pt x="344155" y="304800"/>
                </a:cubicBezTo>
                <a:cubicBezTo>
                  <a:pt x="381874" y="304599"/>
                  <a:pt x="425359" y="309976"/>
                  <a:pt x="462829" y="314325"/>
                </a:cubicBezTo>
                <a:cubicBezTo>
                  <a:pt x="493818" y="321268"/>
                  <a:pt x="515322" y="323899"/>
                  <a:pt x="545901" y="323850"/>
                </a:cubicBezTo>
                <a:cubicBezTo>
                  <a:pt x="618457" y="341044"/>
                  <a:pt x="693720" y="321345"/>
                  <a:pt x="771383" y="333375"/>
                </a:cubicBezTo>
                <a:cubicBezTo>
                  <a:pt x="1026913" y="404184"/>
                  <a:pt x="433085" y="296490"/>
                  <a:pt x="1210478" y="352425"/>
                </a:cubicBezTo>
                <a:cubicBezTo>
                  <a:pt x="1233973" y="356154"/>
                  <a:pt x="1266509" y="362356"/>
                  <a:pt x="1293550" y="371475"/>
                </a:cubicBezTo>
                <a:cubicBezTo>
                  <a:pt x="1333209" y="376258"/>
                  <a:pt x="1373388" y="370814"/>
                  <a:pt x="1412224" y="381000"/>
                </a:cubicBezTo>
                <a:cubicBezTo>
                  <a:pt x="1188094" y="410319"/>
                  <a:pt x="1098437" y="413459"/>
                  <a:pt x="925659" y="390525"/>
                </a:cubicBezTo>
                <a:cubicBezTo>
                  <a:pt x="611331" y="364701"/>
                  <a:pt x="466975" y="418568"/>
                  <a:pt x="166144" y="409575"/>
                </a:cubicBezTo>
                <a:cubicBezTo>
                  <a:pt x="154907" y="408988"/>
                  <a:pt x="141459" y="414432"/>
                  <a:pt x="130541" y="419100"/>
                </a:cubicBezTo>
                <a:cubicBezTo>
                  <a:pt x="114308" y="424904"/>
                  <a:pt x="99251" y="430873"/>
                  <a:pt x="83072" y="438150"/>
                </a:cubicBezTo>
                <a:cubicBezTo>
                  <a:pt x="95239" y="442418"/>
                  <a:pt x="107019" y="447547"/>
                  <a:pt x="118674" y="447675"/>
                </a:cubicBezTo>
                <a:cubicBezTo>
                  <a:pt x="154954" y="444229"/>
                  <a:pt x="202080" y="433083"/>
                  <a:pt x="249216" y="438150"/>
                </a:cubicBezTo>
                <a:cubicBezTo>
                  <a:pt x="288263" y="404981"/>
                  <a:pt x="460469" y="419049"/>
                  <a:pt x="593371" y="419100"/>
                </a:cubicBezTo>
                <a:cubicBezTo>
                  <a:pt x="758252" y="424577"/>
                  <a:pt x="1017490" y="385030"/>
                  <a:pt x="1091803" y="428625"/>
                </a:cubicBezTo>
                <a:cubicBezTo>
                  <a:pt x="1124335" y="433702"/>
                  <a:pt x="1200852" y="417228"/>
                  <a:pt x="1186743" y="438150"/>
                </a:cubicBezTo>
                <a:cubicBezTo>
                  <a:pt x="1169784" y="468917"/>
                  <a:pt x="1111566" y="441142"/>
                  <a:pt x="1079936" y="447675"/>
                </a:cubicBezTo>
                <a:cubicBezTo>
                  <a:pt x="1004843" y="443867"/>
                  <a:pt x="944548" y="452591"/>
                  <a:pt x="878190" y="457200"/>
                </a:cubicBezTo>
                <a:cubicBezTo>
                  <a:pt x="830555" y="450813"/>
                  <a:pt x="756530" y="479061"/>
                  <a:pt x="712046" y="466725"/>
                </a:cubicBezTo>
                <a:cubicBezTo>
                  <a:pt x="627842" y="463121"/>
                  <a:pt x="585497" y="473338"/>
                  <a:pt x="522167" y="476250"/>
                </a:cubicBezTo>
                <a:cubicBezTo>
                  <a:pt x="499998" y="477358"/>
                  <a:pt x="481786" y="479066"/>
                  <a:pt x="462829" y="485775"/>
                </a:cubicBezTo>
                <a:cubicBezTo>
                  <a:pt x="431045" y="491662"/>
                  <a:pt x="367890" y="504824"/>
                  <a:pt x="367890" y="504825"/>
                </a:cubicBezTo>
                <a:cubicBezTo>
                  <a:pt x="452891" y="531210"/>
                  <a:pt x="406014" y="529312"/>
                  <a:pt x="593371" y="504825"/>
                </a:cubicBezTo>
                <a:cubicBezTo>
                  <a:pt x="640944" y="495601"/>
                  <a:pt x="710209" y="491959"/>
                  <a:pt x="759515" y="485775"/>
                </a:cubicBezTo>
                <a:cubicBezTo>
                  <a:pt x="880809" y="467856"/>
                  <a:pt x="999197" y="485877"/>
                  <a:pt x="1127406" y="504825"/>
                </a:cubicBezTo>
                <a:cubicBezTo>
                  <a:pt x="1228842" y="514053"/>
                  <a:pt x="1126107" y="510340"/>
                  <a:pt x="1210478" y="523875"/>
                </a:cubicBezTo>
                <a:cubicBezTo>
                  <a:pt x="1338837" y="542085"/>
                  <a:pt x="1240982" y="521218"/>
                  <a:pt x="1317285" y="542925"/>
                </a:cubicBezTo>
                <a:cubicBezTo>
                  <a:pt x="1167817" y="573050"/>
                  <a:pt x="1292895" y="550915"/>
                  <a:pt x="1032466" y="571500"/>
                </a:cubicBezTo>
                <a:cubicBezTo>
                  <a:pt x="921596" y="574966"/>
                  <a:pt x="821836" y="601932"/>
                  <a:pt x="723913" y="590550"/>
                </a:cubicBezTo>
                <a:cubicBezTo>
                  <a:pt x="616382" y="569513"/>
                  <a:pt x="464311" y="605000"/>
                  <a:pt x="332288" y="600075"/>
                </a:cubicBezTo>
                <a:cubicBezTo>
                  <a:pt x="178489" y="586098"/>
                  <a:pt x="91111" y="567692"/>
                  <a:pt x="0" y="590550"/>
                </a:cubicBezTo>
                <a:cubicBezTo>
                  <a:pt x="283372" y="617646"/>
                  <a:pt x="540852" y="565530"/>
                  <a:pt x="759515" y="600075"/>
                </a:cubicBezTo>
                <a:cubicBezTo>
                  <a:pt x="813545" y="596298"/>
                  <a:pt x="849628" y="614485"/>
                  <a:pt x="901924" y="619125"/>
                </a:cubicBezTo>
                <a:cubicBezTo>
                  <a:pt x="930022" y="625454"/>
                  <a:pt x="956387" y="633213"/>
                  <a:pt x="984996" y="638175"/>
                </a:cubicBezTo>
                <a:cubicBezTo>
                  <a:pt x="1024266" y="645591"/>
                  <a:pt x="1103670" y="657225"/>
                  <a:pt x="1103671" y="657225"/>
                </a:cubicBezTo>
                <a:cubicBezTo>
                  <a:pt x="1052892" y="667695"/>
                  <a:pt x="1000643" y="667870"/>
                  <a:pt x="961262" y="676275"/>
                </a:cubicBezTo>
                <a:cubicBezTo>
                  <a:pt x="910751" y="689161"/>
                  <a:pt x="851883" y="684309"/>
                  <a:pt x="806985" y="685800"/>
                </a:cubicBezTo>
                <a:cubicBezTo>
                  <a:pt x="769492" y="690449"/>
                  <a:pt x="734237" y="692725"/>
                  <a:pt x="700178" y="695325"/>
                </a:cubicBezTo>
                <a:cubicBezTo>
                  <a:pt x="671880" y="702193"/>
                  <a:pt x="636499" y="711419"/>
                  <a:pt x="605239" y="714375"/>
                </a:cubicBezTo>
                <a:cubicBezTo>
                  <a:pt x="508750" y="731518"/>
                  <a:pt x="399124" y="730995"/>
                  <a:pt x="308553" y="733425"/>
                </a:cubicBezTo>
                <a:cubicBezTo>
                  <a:pt x="273228" y="725463"/>
                  <a:pt x="195529" y="737675"/>
                  <a:pt x="142409" y="742950"/>
                </a:cubicBezTo>
                <a:cubicBezTo>
                  <a:pt x="-91408" y="795913"/>
                  <a:pt x="90103" y="758601"/>
                  <a:pt x="712046" y="762000"/>
                </a:cubicBezTo>
                <a:cubicBezTo>
                  <a:pt x="735831" y="765856"/>
                  <a:pt x="763199" y="771209"/>
                  <a:pt x="783250" y="771525"/>
                </a:cubicBezTo>
                <a:cubicBezTo>
                  <a:pt x="857083" y="781247"/>
                  <a:pt x="935214" y="772869"/>
                  <a:pt x="1008731" y="771525"/>
                </a:cubicBezTo>
              </a:path>
            </a:pathLst>
          </a:custGeom>
          <a:solidFill>
            <a:srgbClr val="2683C6"/>
          </a:solidFill>
          <a:ln cap="flat" cmpd="sng" w="952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2) The error reporting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20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83" name="Google Shape;183;p20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endParaRPr/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185" name="Google Shape;185;p20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86" name="Google Shape;186;p20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n0 -&gt;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n1 -&gt; n0;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188" name="Google Shape;188;p20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-1" y="1"/>
            <a:ext cx="8601076" cy="6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2) The error reporting problem</a:t>
            </a:r>
            <a:endParaRPr b="1"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388850" y="5071588"/>
            <a:ext cx="109935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Error: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there is a multi-edge somewhere (n0--&gt;n1)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21"/>
          <p:cNvGrpSpPr/>
          <p:nvPr/>
        </p:nvGrpSpPr>
        <p:grpSpPr>
          <a:xfrm>
            <a:off x="444045" y="1140082"/>
            <a:ext cx="6011950" cy="3745249"/>
            <a:chOff x="417424" y="2551699"/>
            <a:chExt cx="6011950" cy="3745249"/>
          </a:xfrm>
        </p:grpSpPr>
        <p:sp>
          <p:nvSpPr>
            <p:cNvPr id="196" name="Google Shape;196;p21"/>
            <p:cNvSpPr txBox="1"/>
            <p:nvPr/>
          </p:nvSpPr>
          <p:spPr>
            <a:xfrm>
              <a:off x="417425" y="3249960"/>
              <a:ext cx="6011949" cy="30469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semaphore = </a:t>
              </a:r>
              <a:r>
                <a:rPr b="1"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&lt;-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node</a:t>
              </a:r>
              <a:endParaRPr sz="320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green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red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red   </a:t>
              </a:r>
              <a:r>
                <a:rPr lang="en-US" sz="3200">
                  <a:solidFill>
                    <a:srgbClr val="FF0000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--&gt;</a:t>
              </a: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green</a:t>
              </a:r>
              <a:endParaRPr sz="32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417424" y="2551699"/>
              <a:ext cx="6011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Haskell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7497885" y="1140082"/>
            <a:ext cx="4067139" cy="3197573"/>
            <a:chOff x="6951060" y="2606932"/>
            <a:chExt cx="4067139" cy="3197573"/>
          </a:xfrm>
        </p:grpSpPr>
        <p:sp>
          <p:nvSpPr>
            <p:cNvPr id="199" name="Google Shape;199;p21"/>
            <p:cNvSpPr txBox="1"/>
            <p:nvPr/>
          </p:nvSpPr>
          <p:spPr>
            <a:xfrm>
              <a:off x="6951061" y="3249960"/>
              <a:ext cx="4067138" cy="2554545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digraph G 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n0 -&gt; n1;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 n1 -&gt; n0;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}</a:t>
              </a:r>
              <a:endParaRPr sz="3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6951060" y="2606932"/>
              <a:ext cx="40671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Generated code</a:t>
              </a:r>
              <a:endParaRPr sz="36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  <p:sp>
        <p:nvSpPr>
          <p:cNvPr id="201" name="Google Shape;201;p21"/>
          <p:cNvSpPr/>
          <p:nvPr/>
        </p:nvSpPr>
        <p:spPr>
          <a:xfrm>
            <a:off x="6538790" y="2717482"/>
            <a:ext cx="8763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